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64" r:id="rId5"/>
    <p:sldId id="391" r:id="rId6"/>
    <p:sldId id="392" r:id="rId7"/>
    <p:sldId id="396" r:id="rId8"/>
    <p:sldId id="370" r:id="rId9"/>
    <p:sldId id="387" r:id="rId10"/>
    <p:sldId id="394" r:id="rId11"/>
    <p:sldId id="386" r:id="rId12"/>
    <p:sldId id="397" r:id="rId13"/>
    <p:sldId id="395" r:id="rId14"/>
    <p:sldId id="388" r:id="rId15"/>
    <p:sldId id="389" r:id="rId16"/>
    <p:sldId id="383" r:id="rId17"/>
    <p:sldId id="365" r:id="rId18"/>
    <p:sldId id="390" r:id="rId19"/>
    <p:sldId id="369" r:id="rId20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道" initials="范道" lastIdx="1" clrIdx="0"/>
  <p:cmAuthor id="2" name="Fan Dao" initials="F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A4A"/>
    <a:srgbClr val="003E78"/>
    <a:srgbClr val="00478A"/>
    <a:srgbClr val="002548"/>
    <a:srgbClr val="006FC0"/>
    <a:srgbClr val="328AA0"/>
    <a:srgbClr val="33A6B2"/>
    <a:srgbClr val="7BBC28"/>
    <a:srgbClr val="0B3A4A"/>
    <a:srgbClr val="E5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7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3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1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r>
              <a:rPr lang="zh-CN" alt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1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4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8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1195" y="1218143"/>
            <a:ext cx="2115185" cy="1648113"/>
          </a:xfrm>
          <a:prstGeom prst="rect">
            <a:avLst/>
          </a:prstGeom>
          <a:solidFill>
            <a:srgbClr val="006FC0"/>
          </a:solidFill>
        </p:spPr>
      </p:pic>
      <p:sp>
        <p:nvSpPr>
          <p:cNvPr id="7" name="矩形 6"/>
          <p:cNvSpPr/>
          <p:nvPr userDrawn="1"/>
        </p:nvSpPr>
        <p:spPr>
          <a:xfrm>
            <a:off x="-635" y="4356227"/>
            <a:ext cx="9145270" cy="4833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090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64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189230" y="144805"/>
            <a:ext cx="6979920" cy="31247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Title 18 / Font: Arial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69169" y="4918937"/>
            <a:ext cx="2057400" cy="273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fld id="{0F9045BA-9AC9-4435-A9A0-D822685BA71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half" idx="17" hasCustomPrompt="1"/>
          </p:nvPr>
        </p:nvSpPr>
        <p:spPr>
          <a:xfrm>
            <a:off x="334645" y="3419438"/>
            <a:ext cx="4532630" cy="121242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>
                <a:sym typeface="+mn-ea"/>
              </a:rPr>
              <a:t>text</a:t>
            </a:r>
            <a:r>
              <a:rPr lang="zh-CN" altLang="en-US" dirty="0">
                <a:sym typeface="+mn-ea"/>
              </a:rPr>
              <a:t> 8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10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12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14 </a:t>
            </a:r>
            <a:r>
              <a:rPr lang="en-US" altLang="zh-CN" dirty="0">
                <a:sym typeface="+mn-ea"/>
              </a:rPr>
              <a:t>Min6~8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half" idx="19"/>
          </p:nvPr>
        </p:nvSpPr>
        <p:spPr>
          <a:xfrm>
            <a:off x="5226685" y="822469"/>
            <a:ext cx="3580765" cy="3955472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r>
              <a:rPr lang="en-US" altLang="zh-CN" dirty="0"/>
              <a:t>pic</a:t>
            </a:r>
            <a:endParaRPr lang="zh-CN" altLang="en-US" dirty="0"/>
          </a:p>
        </p:txBody>
      </p:sp>
      <p:sp>
        <p:nvSpPr>
          <p:cNvPr id="15" name="文本占位符 12"/>
          <p:cNvSpPr>
            <a:spLocks noGrp="1"/>
          </p:cNvSpPr>
          <p:nvPr>
            <p:ph type="body" sz="half" idx="20" hasCustomPrompt="1"/>
          </p:nvPr>
        </p:nvSpPr>
        <p:spPr>
          <a:xfrm>
            <a:off x="335280" y="1399785"/>
            <a:ext cx="4532630" cy="1212427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/>
              <a:t>Item 8/10/12/14</a:t>
            </a:r>
          </a:p>
          <a:p>
            <a:pPr lvl="0"/>
            <a:r>
              <a:rPr lang="en-US" altLang="zh-CN" dirty="0">
                <a:sym typeface="+mn-ea"/>
              </a:rPr>
              <a:t>…</a:t>
            </a:r>
          </a:p>
          <a:p>
            <a:pPr lvl="0"/>
            <a:r>
              <a:rPr lang="en-US" altLang="zh-CN" dirty="0">
                <a:sym typeface="+mn-ea"/>
              </a:rPr>
              <a:t>…</a:t>
            </a:r>
          </a:p>
          <a:p>
            <a:pPr lvl="0"/>
            <a:r>
              <a:rPr lang="en-US" altLang="zh-CN" dirty="0">
                <a:sym typeface="+mn-ea"/>
              </a:rPr>
              <a:t>…</a:t>
            </a:r>
            <a:endParaRPr lang="zh-CN" altLang="en-US" dirty="0"/>
          </a:p>
        </p:txBody>
      </p:sp>
      <p:sp>
        <p:nvSpPr>
          <p:cNvPr id="16" name="内容占位符 16"/>
          <p:cNvSpPr>
            <a:spLocks noGrp="1"/>
          </p:cNvSpPr>
          <p:nvPr>
            <p:ph sz="half" idx="21" hasCustomPrompt="1"/>
          </p:nvPr>
        </p:nvSpPr>
        <p:spPr>
          <a:xfrm>
            <a:off x="335915" y="894236"/>
            <a:ext cx="4531995" cy="27817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Title 12/14/16</a:t>
            </a:r>
            <a:endParaRPr lang="zh-CN" altLang="en-US" dirty="0"/>
          </a:p>
        </p:txBody>
      </p:sp>
      <p:sp>
        <p:nvSpPr>
          <p:cNvPr id="21" name="内容占位符 18"/>
          <p:cNvSpPr>
            <a:spLocks noGrp="1"/>
          </p:cNvSpPr>
          <p:nvPr>
            <p:ph sz="half" idx="18" hasCustomPrompt="1"/>
          </p:nvPr>
        </p:nvSpPr>
        <p:spPr>
          <a:xfrm>
            <a:off x="335280" y="2913890"/>
            <a:ext cx="4531995" cy="278179"/>
          </a:xfrm>
        </p:spPr>
        <p:txBody>
          <a:bodyPr/>
          <a:lstStyle>
            <a:lvl1pPr marL="0" indent="0" algn="l">
              <a:buNone/>
              <a:defRPr sz="1200" b="1">
                <a:solidFill>
                  <a:srgbClr val="005AB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Title </a:t>
            </a:r>
            <a:r>
              <a:rPr lang="zh-CN" altLang="en-US" dirty="0">
                <a:sym typeface="+mn-ea"/>
              </a:rPr>
              <a:t>12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14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16 </a:t>
            </a:r>
            <a:r>
              <a:rPr lang="en-US" altLang="zh-CN" dirty="0">
                <a:sym typeface="+mn-ea"/>
              </a:rPr>
              <a:t>(Color: </a:t>
            </a:r>
            <a:r>
              <a:rPr lang="zh-CN" altLang="en-US" dirty="0">
                <a:sym typeface="+mn-ea"/>
              </a:rPr>
              <a:t>0，90,181</a:t>
            </a:r>
            <a:r>
              <a:rPr lang="en-US" altLang="zh-CN" dirty="0">
                <a:sym typeface="+mn-ea"/>
              </a:rPr>
              <a:t>)</a:t>
            </a:r>
            <a:endParaRPr lang="zh-CN" altLang="en-US" dirty="0"/>
          </a:p>
        </p:txBody>
      </p:sp>
      <p:sp>
        <p:nvSpPr>
          <p:cNvPr id="22" name="文本框 21"/>
          <p:cNvSpPr txBox="1"/>
          <p:nvPr userDrawn="1"/>
        </p:nvSpPr>
        <p:spPr>
          <a:xfrm>
            <a:off x="220980" y="4940529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www.vonetec.com</a:t>
            </a:r>
          </a:p>
        </p:txBody>
      </p:sp>
    </p:spTree>
    <p:extLst>
      <p:ext uri="{BB962C8B-B14F-4D97-AF65-F5344CB8AC3E}">
        <p14:creationId xmlns:p14="http://schemas.microsoft.com/office/powerpoint/2010/main" val="22240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上下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189230" y="144805"/>
            <a:ext cx="6979920" cy="31247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Title 18 / Font: Arial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59644" y="4918302"/>
            <a:ext cx="2057400" cy="273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fld id="{0F9045BA-9AC9-4435-A9A0-D822685BA71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half" idx="2" hasCustomPrompt="1"/>
          </p:nvPr>
        </p:nvSpPr>
        <p:spPr>
          <a:xfrm>
            <a:off x="220980" y="767212"/>
            <a:ext cx="8701405" cy="74244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>
                <a:sym typeface="+mn-ea"/>
              </a:rPr>
              <a:t>Title</a:t>
            </a:r>
            <a:r>
              <a:rPr lang="zh-CN" altLang="en-US" dirty="0">
                <a:sym typeface="+mn-ea"/>
              </a:rPr>
              <a:t> 1</a:t>
            </a:r>
            <a:r>
              <a:rPr lang="en-US" altLang="zh-CN" dirty="0">
                <a:sym typeface="+mn-ea"/>
              </a:rPr>
              <a:t>2/14/16/18</a:t>
            </a:r>
            <a:endParaRPr lang="zh-CN" altLang="en-US" dirty="0"/>
          </a:p>
        </p:txBody>
      </p:sp>
      <p:sp>
        <p:nvSpPr>
          <p:cNvPr id="15" name="文本占位符 12"/>
          <p:cNvSpPr>
            <a:spLocks noGrp="1"/>
          </p:cNvSpPr>
          <p:nvPr>
            <p:ph type="body" sz="half" idx="13" hasCustomPrompt="1"/>
          </p:nvPr>
        </p:nvSpPr>
        <p:spPr>
          <a:xfrm>
            <a:off x="221615" y="1572535"/>
            <a:ext cx="8701405" cy="34042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>
                <a:sym typeface="+mn-ea"/>
              </a:rPr>
              <a:t>Text</a:t>
            </a:r>
            <a:r>
              <a:rPr lang="zh-CN" altLang="en-US" dirty="0">
                <a:sym typeface="+mn-ea"/>
              </a:rPr>
              <a:t> 8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10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12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14 </a:t>
            </a:r>
            <a:r>
              <a:rPr lang="en-US" altLang="zh-CN" dirty="0">
                <a:sym typeface="+mn-ea"/>
              </a:rPr>
              <a:t>Min</a:t>
            </a:r>
            <a:r>
              <a:rPr lang="zh-CN" altLang="en-US" dirty="0">
                <a:sym typeface="+mn-ea"/>
              </a:rPr>
              <a:t>6~8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16" name="文本占位符 1"/>
          <p:cNvSpPr>
            <a:spLocks noGrp="1"/>
          </p:cNvSpPr>
          <p:nvPr>
            <p:ph type="body" sz="half" idx="24" hasCustomPrompt="1"/>
          </p:nvPr>
        </p:nvSpPr>
        <p:spPr>
          <a:xfrm>
            <a:off x="221615" y="3716670"/>
            <a:ext cx="8701405" cy="309934"/>
          </a:xfrm>
        </p:spPr>
        <p:txBody>
          <a:bodyPr/>
          <a:lstStyle>
            <a:lvl1pPr marL="0" indent="0" algn="ctr">
              <a:buNone/>
              <a:defRPr sz="1200" b="1" baseline="0">
                <a:solidFill>
                  <a:srgbClr val="005AB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>
                <a:sym typeface="+mn-ea"/>
              </a:rPr>
              <a:t>Text</a:t>
            </a:r>
            <a:r>
              <a:rPr lang="zh-CN" altLang="en-US" dirty="0">
                <a:sym typeface="+mn-ea"/>
              </a:rPr>
              <a:t> 8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10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12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14 （</a:t>
            </a:r>
            <a:r>
              <a:rPr lang="en-US" altLang="zh-CN" dirty="0">
                <a:sym typeface="+mn-ea"/>
              </a:rPr>
              <a:t>Color: </a:t>
            </a:r>
            <a:r>
              <a:rPr lang="zh-CN" altLang="en-US" dirty="0">
                <a:sym typeface="+mn-ea"/>
              </a:rPr>
              <a:t>0，90,181）</a:t>
            </a:r>
            <a:endParaRPr lang="zh-CN" altLang="en-US" dirty="0"/>
          </a:p>
        </p:txBody>
      </p:sp>
      <p:sp>
        <p:nvSpPr>
          <p:cNvPr id="17" name="文本占位符 13"/>
          <p:cNvSpPr>
            <a:spLocks noGrp="1"/>
          </p:cNvSpPr>
          <p:nvPr>
            <p:ph type="body" sz="half" idx="14" hasCustomPrompt="1"/>
          </p:nvPr>
        </p:nvSpPr>
        <p:spPr>
          <a:xfrm>
            <a:off x="221615" y="4112979"/>
            <a:ext cx="8701405" cy="74244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en-US" altLang="zh-CN" dirty="0">
                <a:sym typeface="+mn-ea"/>
              </a:rPr>
              <a:t>Text</a:t>
            </a:r>
            <a:r>
              <a:rPr lang="zh-CN" altLang="en-US" dirty="0">
                <a:sym typeface="+mn-ea"/>
              </a:rPr>
              <a:t> 8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10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12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14</a:t>
            </a:r>
            <a:endParaRPr lang="zh-CN" altLang="en-US" dirty="0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220980" y="4940529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www.vonetec.com</a:t>
            </a:r>
          </a:p>
        </p:txBody>
      </p:sp>
    </p:spTree>
    <p:extLst>
      <p:ext uri="{BB962C8B-B14F-4D97-AF65-F5344CB8AC3E}">
        <p14:creationId xmlns:p14="http://schemas.microsoft.com/office/powerpoint/2010/main" val="3565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0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72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01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30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6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vonetec.com/thermal-imaging-system/" TargetMode="Externa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fif"/><Relationship Id="rId15" Type="http://schemas.openxmlformats.org/officeDocument/2006/relationships/image" Target="../media/image25.png"/><Relationship Id="rId10" Type="http://schemas.openxmlformats.org/officeDocument/2006/relationships/image" Target="../media/image20.emf"/><Relationship Id="rId19" Type="http://schemas.openxmlformats.org/officeDocument/2006/relationships/image" Target="../media/image29.png"/><Relationship Id="rId4" Type="http://schemas.openxmlformats.org/officeDocument/2006/relationships/image" Target="../media/image14.jfif"/><Relationship Id="rId9" Type="http://schemas.openxmlformats.org/officeDocument/2006/relationships/image" Target="../media/image19.emf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 userDrawn="1"/>
        </p:nvCxnSpPr>
        <p:spPr>
          <a:xfrm>
            <a:off x="603543" y="2309553"/>
            <a:ext cx="5750756" cy="9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432895" y="4477835"/>
            <a:ext cx="2640931" cy="427355"/>
            <a:chOff x="10195" y="7051"/>
            <a:chExt cx="3854" cy="673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10570" y="7094"/>
              <a:ext cx="347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rPr>
                <a:t>IT Specialist for Cruising and Shipping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" y="7051"/>
              <a:ext cx="406" cy="428"/>
            </a:xfrm>
            <a:prstGeom prst="rect">
              <a:avLst/>
            </a:prstGeom>
            <a:noFill/>
          </p:spPr>
        </p:pic>
      </p:grpSp>
      <p:sp>
        <p:nvSpPr>
          <p:cNvPr id="8" name="文本框 7"/>
          <p:cNvSpPr txBox="1"/>
          <p:nvPr userDrawn="1"/>
        </p:nvSpPr>
        <p:spPr>
          <a:xfrm>
            <a:off x="527798" y="2431587"/>
            <a:ext cx="3033203" cy="49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Thermal Imaging System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52232" y="4471564"/>
            <a:ext cx="33044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4870A2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www.vonetec.com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D3F0F7B-E890-4802-85DF-8EC72F92D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3" y="1528641"/>
            <a:ext cx="1826574" cy="548732"/>
          </a:xfrm>
          <a:prstGeom prst="rect">
            <a:avLst/>
          </a:prstGeom>
        </p:spPr>
      </p:pic>
      <p:sp>
        <p:nvSpPr>
          <p:cNvPr id="9" name="文本框 15">
            <a:extLst>
              <a:ext uri="{FF2B5EF4-FFF2-40B4-BE49-F238E27FC236}">
                <a16:creationId xmlns:a16="http://schemas.microsoft.com/office/drawing/2014/main" id="{E14FC263-9B22-9C4E-ACA3-1BF0C62CD386}"/>
              </a:ext>
            </a:extLst>
          </p:cNvPr>
          <p:cNvSpPr txBox="1"/>
          <p:nvPr/>
        </p:nvSpPr>
        <p:spPr>
          <a:xfrm>
            <a:off x="3970335" y="4804946"/>
            <a:ext cx="2383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</a:t>
            </a:r>
          </a:p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1906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097-6BD6-C547-A518-79A23CD2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imaging camera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5313-7AC2-2045-8A10-700D38C87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10" name="表格 14">
            <a:extLst>
              <a:ext uri="{FF2B5EF4-FFF2-40B4-BE49-F238E27FC236}">
                <a16:creationId xmlns:a16="http://schemas.microsoft.com/office/drawing/2014/main" id="{3BCE8B5C-5E22-034F-9509-2AEEA7AFE69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7960098"/>
              </p:ext>
            </p:extLst>
          </p:nvPr>
        </p:nvGraphicFramePr>
        <p:xfrm>
          <a:off x="494999" y="983711"/>
          <a:ext cx="3711417" cy="326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50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AI Server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6">
                <a:tc rowSpan="9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Face recognition accuracy rate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>
                          <a:latin typeface="+mn-ea"/>
                        </a:rPr>
                        <a:t>&gt;99%</a:t>
                      </a:r>
                    </a:p>
                    <a:p>
                      <a:r>
                        <a:rPr lang="en-SG" altLang="zh-CN" sz="900" dirty="0">
                          <a:latin typeface="+mn-ea"/>
                        </a:rPr>
                        <a:t>&gt;90% (wearing mask)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Processing speed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12 photo / second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Camera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>
                          <a:latin typeface="+mn-ea"/>
                        </a:rPr>
                        <a:t>Up to 4 thermal camera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Photo capacity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>
                          <a:latin typeface="+mn-ea"/>
                        </a:rPr>
                        <a:t>300,000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CPU/GPU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ARM / Edge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RAM / Storage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8GB / 64GB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Network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Gbit Eth x 2 ( 1 for PoE)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System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Linux</a:t>
                      </a:r>
                      <a:endParaRPr lang="zh-CN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Power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100v-240v / DV12v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表格 14">
            <a:extLst>
              <a:ext uri="{FF2B5EF4-FFF2-40B4-BE49-F238E27FC236}">
                <a16:creationId xmlns:a16="http://schemas.microsoft.com/office/drawing/2014/main" id="{D1134DFD-CB63-5E43-AB1A-2DC1907E0A2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9764275"/>
              </p:ext>
            </p:extLst>
          </p:nvPr>
        </p:nvGraphicFramePr>
        <p:xfrm>
          <a:off x="4777855" y="983711"/>
          <a:ext cx="3801982" cy="370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50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Thermal Imaging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(VCOS TSS Core system)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6">
                <a:tc rowSpan="9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server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>
                          <a:latin typeface="+mn-ea"/>
                        </a:rPr>
                        <a:t>Physical</a:t>
                      </a:r>
                      <a:r>
                        <a:rPr lang="zh-CN" altLang="en-US" sz="900" dirty="0">
                          <a:latin typeface="+mn-ea"/>
                        </a:rPr>
                        <a:t> </a:t>
                      </a:r>
                      <a:r>
                        <a:rPr lang="en-SG" altLang="zh-CN" sz="900" dirty="0">
                          <a:latin typeface="+mn-ea"/>
                        </a:rPr>
                        <a:t>server</a:t>
                      </a:r>
                      <a:r>
                        <a:rPr lang="zh-CN" altLang="en-US" sz="900" dirty="0">
                          <a:latin typeface="+mn-ea"/>
                        </a:rPr>
                        <a:t> </a:t>
                      </a:r>
                      <a:r>
                        <a:rPr lang="en-SG" altLang="zh-CN" sz="900" dirty="0">
                          <a:latin typeface="+mn-ea"/>
                        </a:rPr>
                        <a:t>or</a:t>
                      </a:r>
                      <a:r>
                        <a:rPr lang="zh-CN" altLang="en-US" sz="900" dirty="0">
                          <a:latin typeface="+mn-ea"/>
                        </a:rPr>
                        <a:t> </a:t>
                      </a:r>
                      <a:r>
                        <a:rPr lang="en-SG" altLang="zh-CN" sz="900" dirty="0">
                          <a:latin typeface="+mn-ea"/>
                        </a:rPr>
                        <a:t>VM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Implementation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Easy, low hardware requirement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/>
                        <a:t>Multiple</a:t>
                      </a:r>
                      <a:r>
                        <a:rPr lang="zh-CN" altLang="en-US" sz="900" dirty="0"/>
                        <a:t> </a:t>
                      </a:r>
                      <a:r>
                        <a:rPr lang="en-SG" altLang="zh-CN" sz="900" dirty="0"/>
                        <a:t>user</a:t>
                      </a:r>
                      <a:r>
                        <a:rPr lang="zh-CN" altLang="en-US" sz="900" dirty="0"/>
                        <a:t> </a:t>
                      </a:r>
                      <a:r>
                        <a:rPr lang="en-SG" altLang="zh-CN" sz="900" dirty="0"/>
                        <a:t>access</a:t>
                      </a:r>
                      <a:r>
                        <a:rPr lang="zh-CN" altLang="en-US" sz="900" dirty="0"/>
                        <a:t> </a:t>
                      </a:r>
                      <a:r>
                        <a:rPr lang="en-SG" altLang="zh-CN" sz="900" dirty="0"/>
                        <a:t>privilege configuration</a:t>
                      </a:r>
                      <a:endParaRPr lang="zh-CN" altLang="en-US" sz="900" dirty="0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Search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altLang="zh-CN" sz="900" dirty="0">
                          <a:latin typeface="+mn-ea"/>
                        </a:rPr>
                        <a:t>By uploading a photo, </a:t>
                      </a:r>
                    </a:p>
                    <a:p>
                      <a:r>
                        <a:rPr lang="en-SG" altLang="zh-CN" sz="900" dirty="0">
                          <a:latin typeface="+mn-ea"/>
                        </a:rPr>
                        <a:t>by time, by location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Data privacy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Private information protecting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Open API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ea"/>
                        </a:rPr>
                        <a:t>Standard API will allow third party system to connect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Alarm trigger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By screen flash, lights, email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Big data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Historical record tracking and close contact tracing</a:t>
                      </a:r>
                      <a:endParaRPr lang="zh-CN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System update</a:t>
                      </a:r>
                    </a:p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ea"/>
                        </a:rPr>
                        <a:t>System update regularly</a:t>
                      </a:r>
                      <a:endParaRPr lang="zh-CN" altLang="en-US" sz="900" dirty="0">
                        <a:latin typeface="+mn-ea"/>
                      </a:endParaRPr>
                    </a:p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179BBDB-2CAD-4783-989B-E34E24D87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07" y="1023745"/>
            <a:ext cx="971821" cy="718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EECE0-6306-41BD-91A4-0ECC0D37EF3B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BA2C386A-A807-4002-82E2-8B9A6EC84B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61" y="983711"/>
            <a:ext cx="1020956" cy="824099"/>
          </a:xfrm>
          <a:prstGeom prst="rect">
            <a:avLst/>
          </a:prstGeom>
        </p:spPr>
      </p:pic>
      <p:sp>
        <p:nvSpPr>
          <p:cNvPr id="9" name="文本框 15">
            <a:extLst>
              <a:ext uri="{FF2B5EF4-FFF2-40B4-BE49-F238E27FC236}">
                <a16:creationId xmlns:a16="http://schemas.microsoft.com/office/drawing/2014/main" id="{AA71B202-5F66-464C-B991-CE1AFA2BB880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1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F384-38CC-B040-B073-88BAB89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advantages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11088-029B-8E4E-A70C-3B74A0C99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A6A89F2C-41B7-CA4E-930F-92A2B2BD16A0}"/>
              </a:ext>
            </a:extLst>
          </p:cNvPr>
          <p:cNvSpPr txBox="1">
            <a:spLocks/>
          </p:cNvSpPr>
          <p:nvPr/>
        </p:nvSpPr>
        <p:spPr>
          <a:xfrm>
            <a:off x="226956" y="722496"/>
            <a:ext cx="4345940" cy="1452813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Face recognition accuracy rate</a:t>
            </a:r>
            <a:r>
              <a:rPr lang="zh-CN" altLang="en-US" sz="1200" dirty="0">
                <a:sym typeface="+mn-ea"/>
              </a:rPr>
              <a:t> &gt;99%</a:t>
            </a:r>
            <a:endParaRPr lang="en-US" altLang="zh-CN" sz="1200" dirty="0">
              <a:sym typeface="+mn-ea"/>
            </a:endParaRP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Temperature measurement deviation </a:t>
            </a:r>
            <a:r>
              <a:rPr lang="zh-CN" altLang="en-US" sz="1200" dirty="0">
                <a:sym typeface="+mn-ea"/>
              </a:rPr>
              <a:t> ≤0.3℃</a:t>
            </a: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Fast processing speed, 12 photo/second</a:t>
            </a: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AI Search, by photo, by time, by location</a:t>
            </a:r>
            <a:endParaRPr lang="zh-CN" altLang="en-US" sz="1200" dirty="0"/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Standard</a:t>
            </a:r>
            <a:r>
              <a:rPr lang="zh-CN" altLang="en-US" sz="1200" dirty="0">
                <a:sym typeface="+mn-ea"/>
              </a:rPr>
              <a:t> API</a:t>
            </a:r>
            <a:r>
              <a:rPr lang="en-US" altLang="zh-CN" sz="1200" dirty="0">
                <a:sym typeface="+mn-ea"/>
              </a:rPr>
              <a:t>: Attendance, PMS, Medical</a:t>
            </a:r>
          </a:p>
        </p:txBody>
      </p:sp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E4035DE-452C-D249-B235-71225258B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5" y="2175309"/>
            <a:ext cx="3549650" cy="276425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091A149-A89A-9048-9E99-01767E595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75309"/>
            <a:ext cx="4260784" cy="2742993"/>
          </a:xfrm>
          <a:prstGeom prst="rect">
            <a:avLst/>
          </a:prstGeom>
        </p:spPr>
      </p:pic>
      <p:sp>
        <p:nvSpPr>
          <p:cNvPr id="8" name="文本占位符 2">
            <a:extLst>
              <a:ext uri="{FF2B5EF4-FFF2-40B4-BE49-F238E27FC236}">
                <a16:creationId xmlns:a16="http://schemas.microsoft.com/office/drawing/2014/main" id="{F733015A-7E06-4C3F-8EE8-115F60E5C48B}"/>
              </a:ext>
            </a:extLst>
          </p:cNvPr>
          <p:cNvSpPr txBox="1">
            <a:spLocks/>
          </p:cNvSpPr>
          <p:nvPr/>
        </p:nvSpPr>
        <p:spPr>
          <a:xfrm>
            <a:off x="4445451" y="722496"/>
            <a:ext cx="4345940" cy="1452813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SG" altLang="zh-CN" sz="1200" dirty="0">
                <a:sym typeface="+mn-ea"/>
              </a:rPr>
              <a:t>Central database management link to multiple cameras</a:t>
            </a:r>
            <a:endParaRPr lang="en-US" altLang="zh-CN" sz="1200" dirty="0">
              <a:sym typeface="+mn-ea"/>
            </a:endParaRP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No additional disturbance to passengers, no additional staff required, reduce the risk of cross infection</a:t>
            </a: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Fast implementation, high reliability, easy operation</a:t>
            </a:r>
          </a:p>
          <a:p>
            <a:pPr marL="285750" indent="-285750" algn="l">
              <a:lnSpc>
                <a:spcPts val="1180"/>
              </a:lnSpc>
              <a:buFont typeface="Wingdings" pitchFamily="2" charset="2"/>
              <a:buChar char="Ø"/>
            </a:pPr>
            <a:r>
              <a:rPr lang="en-US" altLang="zh-CN" sz="1200" dirty="0">
                <a:sym typeface="+mn-ea"/>
              </a:rPr>
              <a:t>Multiple languages, report customization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2184B-6F7A-4F08-B20A-02471FE5B42D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EC5B9C5F-FDA2-CF43-9622-7880C527BDEF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6953-9F08-EC44-9710-BE547717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advantages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819BE-3BB8-E643-8BDE-0EDB00365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3EC640EA-3A04-1D42-A3B1-63BB27C083F9}"/>
              </a:ext>
            </a:extLst>
          </p:cNvPr>
          <p:cNvSpPr txBox="1">
            <a:spLocks/>
          </p:cNvSpPr>
          <p:nvPr/>
        </p:nvSpPr>
        <p:spPr>
          <a:xfrm>
            <a:off x="217598" y="789642"/>
            <a:ext cx="3568835" cy="1481937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en-US" altLang="zh-CN" dirty="0">
                <a:sym typeface="+mn-ea"/>
              </a:rPr>
              <a:t>User access privilege management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dirty="0">
                <a:sym typeface="+mn-ea"/>
              </a:rPr>
              <a:t>Group management (passenger, crew)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dirty="0">
                <a:sym typeface="+mn-ea"/>
              </a:rPr>
              <a:t>Temperature history tracking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dirty="0">
                <a:sym typeface="+mn-ea"/>
              </a:rPr>
              <a:t>Close contact tracing (on/off)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altLang="zh-CN" dirty="0">
                <a:sym typeface="+mn-ea"/>
              </a:rPr>
              <a:t>Email notification</a:t>
            </a:r>
            <a:endParaRPr lang="zh-CN" altLang="en-US" dirty="0">
              <a:sym typeface="+mn-ea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5A35B-C19C-4347-A93E-09BD495A3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17" y="840970"/>
            <a:ext cx="5289527" cy="13247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95022-C4C0-4443-AE0E-D1C8C7774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" y="2382265"/>
            <a:ext cx="3009710" cy="2425351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40BD3A-5BBA-4940-A7BE-4E76E014A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66" y="2636584"/>
            <a:ext cx="5289527" cy="2171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0D11B2-4D0C-49E4-82AC-0A580C03D2E5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0FE35F94-2AE3-C941-8085-1C7F273FF957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8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8" name="标题 10">
            <a:extLst>
              <a:ext uri="{FF2B5EF4-FFF2-40B4-BE49-F238E27FC236}">
                <a16:creationId xmlns:a16="http://schemas.microsoft.com/office/drawing/2014/main" id="{735B82FF-0664-4834-91EC-98E9BECF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45" y="-81"/>
            <a:ext cx="6979920" cy="575602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n-US" altLang="zh-CN" dirty="0"/>
              <a:t>System implementation - example</a:t>
            </a:r>
            <a:endParaRPr lang="zh-CN" altLang="en-US" dirty="0"/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34A652AE-0F69-4362-9EDA-4ED295A4C2EA}"/>
              </a:ext>
            </a:extLst>
          </p:cNvPr>
          <p:cNvSpPr txBox="1">
            <a:spLocks/>
          </p:cNvSpPr>
          <p:nvPr/>
        </p:nvSpPr>
        <p:spPr>
          <a:xfrm>
            <a:off x="6859644" y="4918302"/>
            <a:ext cx="2057400" cy="273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9045BA-9AC9-4435-A9A0-D822685BA71C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14F5906F-F714-457C-BD20-45DE073A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2" y="646507"/>
            <a:ext cx="2697096" cy="2037274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06AF3930-F617-4CC4-BA60-EC3383FF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" y="2683781"/>
            <a:ext cx="2745557" cy="2234521"/>
          </a:xfrm>
          <a:prstGeom prst="rect">
            <a:avLst/>
          </a:prstGeom>
        </p:spPr>
      </p:pic>
      <p:graphicFrame>
        <p:nvGraphicFramePr>
          <p:cNvPr id="17" name="表格 2">
            <a:extLst>
              <a:ext uri="{FF2B5EF4-FFF2-40B4-BE49-F238E27FC236}">
                <a16:creationId xmlns:a16="http://schemas.microsoft.com/office/drawing/2014/main" id="{646D66CF-B21F-4A55-B252-C3DC6FB56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59792"/>
              </p:ext>
            </p:extLst>
          </p:nvPr>
        </p:nvGraphicFramePr>
        <p:xfrm>
          <a:off x="2914364" y="653862"/>
          <a:ext cx="6096000" cy="355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555">
                  <a:extLst>
                    <a:ext uri="{9D8B030D-6E8A-4147-A177-3AD203B41FA5}">
                      <a16:colId xmlns:a16="http://schemas.microsoft.com/office/drawing/2014/main" val="4245952802"/>
                    </a:ext>
                  </a:extLst>
                </a:gridCol>
                <a:gridCol w="1326292">
                  <a:extLst>
                    <a:ext uri="{9D8B030D-6E8A-4147-A177-3AD203B41FA5}">
                      <a16:colId xmlns:a16="http://schemas.microsoft.com/office/drawing/2014/main" val="456946221"/>
                    </a:ext>
                  </a:extLst>
                </a:gridCol>
                <a:gridCol w="477794">
                  <a:extLst>
                    <a:ext uri="{9D8B030D-6E8A-4147-A177-3AD203B41FA5}">
                      <a16:colId xmlns:a16="http://schemas.microsoft.com/office/drawing/2014/main" val="2899098929"/>
                    </a:ext>
                  </a:extLst>
                </a:gridCol>
                <a:gridCol w="448963">
                  <a:extLst>
                    <a:ext uri="{9D8B030D-6E8A-4147-A177-3AD203B41FA5}">
                      <a16:colId xmlns:a16="http://schemas.microsoft.com/office/drawing/2014/main" val="2939455534"/>
                    </a:ext>
                  </a:extLst>
                </a:gridCol>
                <a:gridCol w="3400396">
                  <a:extLst>
                    <a:ext uri="{9D8B030D-6E8A-4147-A177-3AD203B41FA5}">
                      <a16:colId xmlns:a16="http://schemas.microsoft.com/office/drawing/2014/main" val="789882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SN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Equipment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Qty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unit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remark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58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Thermal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imaging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camera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Will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be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deployed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at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below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location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：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DK6    entry of restaurant A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&amp;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restaurant B</a:t>
                      </a:r>
                    </a:p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DK7    entry of the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theatre, </a:t>
                      </a:r>
                      <a:r>
                        <a:rPr lang="en-US" altLang="zh-CN" sz="1000" dirty="0" err="1">
                          <a:latin typeface="+mn-ea"/>
                          <a:ea typeface="+mn-ea"/>
                        </a:rPr>
                        <a:t>etc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DK8    </a:t>
                      </a:r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entry of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library</a:t>
                      </a:r>
                    </a:p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DK12  </a:t>
                      </a:r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reception lobby &amp; corridor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Mobile thermal imaging camera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Gangway</a:t>
                      </a:r>
                      <a:r>
                        <a:rPr lang="zh-CN" alt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two mobile thermal imaging cameras for passenger embarkation. </a:t>
                      </a:r>
                      <a:endParaRPr lang="zh-CN" altLang="en-US" sz="1000" b="0" i="0" u="none" strike="noStrike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744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3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AI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Server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Facial recognition, Mask wearing recognition, photo taking and temperature recording, </a:t>
                      </a:r>
                      <a:r>
                        <a:rPr lang="en-US" altLang="zh-CN" sz="1000" b="0" i="0" u="none" strike="noStrike" kern="1200" baseline="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etc</a:t>
                      </a:r>
                      <a:endParaRPr lang="zh-CN" altLang="en-US" sz="1000" b="0" i="0" u="none" strike="noStrike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76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AI Tablet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pc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Crew temperature measurement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772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5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Mobile (Android)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4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For the medical staff and security guard.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41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6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VCOS TSS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 core system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set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Can be installed on physical server or VM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44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7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altLang="zh-CN" sz="1000" dirty="0"/>
                        <a:t>Thermal reference source</a:t>
                      </a:r>
                      <a:endParaRPr lang="zh-CN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altLang="zh-CN" sz="1000" dirty="0">
                          <a:latin typeface="+mn-ea"/>
                          <a:ea typeface="+mn-ea"/>
                        </a:rPr>
                        <a:t>pc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Optional, (recommended for the gangway camera)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808886"/>
                  </a:ext>
                </a:extLst>
              </a:tr>
            </a:tbl>
          </a:graphicData>
        </a:graphic>
      </p:graphicFrame>
      <p:sp>
        <p:nvSpPr>
          <p:cNvPr id="18" name="矩形 5">
            <a:extLst>
              <a:ext uri="{FF2B5EF4-FFF2-40B4-BE49-F238E27FC236}">
                <a16:creationId xmlns:a16="http://schemas.microsoft.com/office/drawing/2014/main" id="{52DD1B43-3B4E-41B2-B7BF-C2EA52F79D7B}"/>
              </a:ext>
            </a:extLst>
          </p:cNvPr>
          <p:cNvSpPr/>
          <p:nvPr/>
        </p:nvSpPr>
        <p:spPr>
          <a:xfrm>
            <a:off x="2824597" y="4179382"/>
            <a:ext cx="6382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Remark</a:t>
            </a:r>
            <a:r>
              <a:rPr lang="zh-CN" alt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 Network will be done by ship operator, VONE Technology install the thermal imaging system</a:t>
            </a:r>
          </a:p>
          <a:p>
            <a:r>
              <a: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2. The location of each camera installation will be decided after site-survey.</a:t>
            </a:r>
          </a:p>
          <a:p>
            <a:r>
              <a: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3. System can be easily expanded when required. </a:t>
            </a:r>
            <a:endParaRPr lang="zh-CN" alt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180F5-A1E8-483A-BF7D-BB5801A96DF7}"/>
              </a:ext>
            </a:extLst>
          </p:cNvPr>
          <p:cNvSpPr txBox="1"/>
          <p:nvPr/>
        </p:nvSpPr>
        <p:spPr>
          <a:xfrm rot="18790588">
            <a:off x="-106366" y="2408033"/>
            <a:ext cx="319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chemeClr val="bg1">
                    <a:lumMod val="75000"/>
                    <a:alpha val="87000"/>
                  </a:schemeClr>
                </a:solidFill>
              </a:rPr>
              <a:t>Illustration purpose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F3C1B-DA02-4AB9-967B-8FA0536CA810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409E439E-FD4F-E34B-8334-89C84838C61E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6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23" name="圆角矩形 5">
            <a:extLst>
              <a:ext uri="{FF2B5EF4-FFF2-40B4-BE49-F238E27FC236}">
                <a16:creationId xmlns:a16="http://schemas.microsoft.com/office/drawing/2014/main" id="{AD00AD48-5C5B-469A-A8DE-5B8C86AAFD6E}"/>
              </a:ext>
            </a:extLst>
          </p:cNvPr>
          <p:cNvSpPr/>
          <p:nvPr/>
        </p:nvSpPr>
        <p:spPr>
          <a:xfrm>
            <a:off x="832909" y="2534876"/>
            <a:ext cx="1368110" cy="465884"/>
          </a:xfrm>
          <a:prstGeom prst="roundRect">
            <a:avLst/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标题 10">
            <a:extLst>
              <a:ext uri="{FF2B5EF4-FFF2-40B4-BE49-F238E27FC236}">
                <a16:creationId xmlns:a16="http://schemas.microsoft.com/office/drawing/2014/main" id="{E355475A-69CD-4B8D-8A8E-705268819380}"/>
              </a:ext>
            </a:extLst>
          </p:cNvPr>
          <p:cNvSpPr txBox="1">
            <a:spLocks/>
          </p:cNvSpPr>
          <p:nvPr/>
        </p:nvSpPr>
        <p:spPr>
          <a:xfrm>
            <a:off x="304800" y="30399"/>
            <a:ext cx="6848945" cy="575602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dirty="0"/>
              <a:t>Embarkation – Traffic Flow</a:t>
            </a:r>
            <a:endParaRPr lang="zh-CN" altLang="en-US" dirty="0"/>
          </a:p>
        </p:txBody>
      </p:sp>
      <p:grpSp>
        <p:nvGrpSpPr>
          <p:cNvPr id="25" name="îṧḻîḑé">
            <a:extLst>
              <a:ext uri="{FF2B5EF4-FFF2-40B4-BE49-F238E27FC236}">
                <a16:creationId xmlns:a16="http://schemas.microsoft.com/office/drawing/2014/main" id="{404FA82B-6E00-446D-B940-F3F4A13139E3}"/>
              </a:ext>
            </a:extLst>
          </p:cNvPr>
          <p:cNvGrpSpPr/>
          <p:nvPr/>
        </p:nvGrpSpPr>
        <p:grpSpPr>
          <a:xfrm>
            <a:off x="504824" y="1119850"/>
            <a:ext cx="8134350" cy="939720"/>
            <a:chOff x="1531007" y="1493134"/>
            <a:chExt cx="9331937" cy="1252960"/>
          </a:xfrm>
        </p:grpSpPr>
        <p:sp>
          <p:nvSpPr>
            <p:cNvPr id="26" name="ïŝḻïďê">
              <a:extLst>
                <a:ext uri="{FF2B5EF4-FFF2-40B4-BE49-F238E27FC236}">
                  <a16:creationId xmlns:a16="http://schemas.microsoft.com/office/drawing/2014/main" id="{0D8F2497-277B-4D31-A768-A3FCD041C1E6}"/>
                </a:ext>
              </a:extLst>
            </p:cNvPr>
            <p:cNvSpPr/>
            <p:nvPr/>
          </p:nvSpPr>
          <p:spPr>
            <a:xfrm>
              <a:off x="1531007" y="1493134"/>
              <a:ext cx="3249964" cy="125296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9" name="íśľiḍe">
              <a:extLst>
                <a:ext uri="{FF2B5EF4-FFF2-40B4-BE49-F238E27FC236}">
                  <a16:creationId xmlns:a16="http://schemas.microsoft.com/office/drawing/2014/main" id="{936881FE-44B1-43B4-8B17-0D1AB09C7E81}"/>
                </a:ext>
              </a:extLst>
            </p:cNvPr>
            <p:cNvSpPr/>
            <p:nvPr/>
          </p:nvSpPr>
          <p:spPr>
            <a:xfrm>
              <a:off x="3756047" y="1493134"/>
              <a:ext cx="3249964" cy="1252960"/>
            </a:xfrm>
            <a:prstGeom prst="homePlate">
              <a:avLst/>
            </a:prstGeom>
            <a:solidFill>
              <a:srgbClr val="FF5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0" name="ïŝ1îďè">
              <a:extLst>
                <a:ext uri="{FF2B5EF4-FFF2-40B4-BE49-F238E27FC236}">
                  <a16:creationId xmlns:a16="http://schemas.microsoft.com/office/drawing/2014/main" id="{8E3E9F18-D8EE-4FCD-810D-44A9981BFE41}"/>
                </a:ext>
              </a:extLst>
            </p:cNvPr>
            <p:cNvSpPr/>
            <p:nvPr/>
          </p:nvSpPr>
          <p:spPr>
            <a:xfrm>
              <a:off x="5981087" y="1493134"/>
              <a:ext cx="3249964" cy="1252960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1" name="ïšľiḋê">
              <a:extLst>
                <a:ext uri="{FF2B5EF4-FFF2-40B4-BE49-F238E27FC236}">
                  <a16:creationId xmlns:a16="http://schemas.microsoft.com/office/drawing/2014/main" id="{8E0497AC-AFFE-4E30-B0A8-A77FCD5D6858}"/>
                </a:ext>
              </a:extLst>
            </p:cNvPr>
            <p:cNvSpPr/>
            <p:nvPr/>
          </p:nvSpPr>
          <p:spPr>
            <a:xfrm>
              <a:off x="8206127" y="1493134"/>
              <a:ext cx="2656817" cy="1252960"/>
            </a:xfrm>
            <a:prstGeom prst="homePlate">
              <a:avLst/>
            </a:prstGeom>
            <a:solidFill>
              <a:srgbClr val="FF5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3" name="îṩḷíḋe">
              <a:extLst>
                <a:ext uri="{FF2B5EF4-FFF2-40B4-BE49-F238E27FC236}">
                  <a16:creationId xmlns:a16="http://schemas.microsoft.com/office/drawing/2014/main" id="{07216EBF-975D-456A-BAF2-5AB5661DD849}"/>
                </a:ext>
              </a:extLst>
            </p:cNvPr>
            <p:cNvSpPr/>
            <p:nvPr/>
          </p:nvSpPr>
          <p:spPr>
            <a:xfrm>
              <a:off x="2025343" y="1546833"/>
              <a:ext cx="1381462" cy="7797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Thermal</a:t>
              </a:r>
              <a:r>
                <a:rPr lang="zh-CN" altLang="en-US" sz="1600" b="1" dirty="0"/>
                <a:t> </a:t>
              </a:r>
              <a:endParaRPr lang="en-US" altLang="zh-CN" sz="1600" b="1" dirty="0"/>
            </a:p>
            <a:p>
              <a:pPr algn="ctr"/>
              <a:r>
                <a:rPr lang="en-US" altLang="zh-CN" sz="1600" b="1" dirty="0"/>
                <a:t>Imaging</a:t>
              </a:r>
            </a:p>
          </p:txBody>
        </p:sp>
        <p:sp>
          <p:nvSpPr>
            <p:cNvPr id="40" name="íṡľíḓê">
              <a:extLst>
                <a:ext uri="{FF2B5EF4-FFF2-40B4-BE49-F238E27FC236}">
                  <a16:creationId xmlns:a16="http://schemas.microsoft.com/office/drawing/2014/main" id="{0E182B69-15A0-472C-8DAC-94238CB850D2}"/>
                </a:ext>
              </a:extLst>
            </p:cNvPr>
            <p:cNvSpPr/>
            <p:nvPr/>
          </p:nvSpPr>
          <p:spPr>
            <a:xfrm>
              <a:off x="4124744" y="1520753"/>
              <a:ext cx="1497319" cy="7797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Alert 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Triggered</a:t>
              </a:r>
            </a:p>
          </p:txBody>
        </p:sp>
        <p:sp>
          <p:nvSpPr>
            <p:cNvPr id="41" name="ïṣľiḋê">
              <a:extLst>
                <a:ext uri="{FF2B5EF4-FFF2-40B4-BE49-F238E27FC236}">
                  <a16:creationId xmlns:a16="http://schemas.microsoft.com/office/drawing/2014/main" id="{53A24810-1AAB-4B08-96DC-094A0E81FA65}"/>
                </a:ext>
              </a:extLst>
            </p:cNvPr>
            <p:cNvSpPr/>
            <p:nvPr/>
          </p:nvSpPr>
          <p:spPr>
            <a:xfrm>
              <a:off x="6411995" y="1572902"/>
              <a:ext cx="1458700" cy="7797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/>
                <a:t>SOP </a:t>
              </a:r>
            </a:p>
            <a:p>
              <a:pPr algn="ctr"/>
              <a:r>
                <a:rPr lang="en-US" altLang="zh-CN" sz="1600" b="1" dirty="0"/>
                <a:t>Activated</a:t>
              </a:r>
            </a:p>
          </p:txBody>
        </p:sp>
        <p:sp>
          <p:nvSpPr>
            <p:cNvPr id="42" name="i$ḷïḑè">
              <a:extLst>
                <a:ext uri="{FF2B5EF4-FFF2-40B4-BE49-F238E27FC236}">
                  <a16:creationId xmlns:a16="http://schemas.microsoft.com/office/drawing/2014/main" id="{611BBA62-12CB-4D09-9211-5982A093A805}"/>
                </a:ext>
              </a:extLst>
            </p:cNvPr>
            <p:cNvSpPr/>
            <p:nvPr/>
          </p:nvSpPr>
          <p:spPr>
            <a:xfrm>
              <a:off x="8643475" y="1566391"/>
              <a:ext cx="1548812" cy="77970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Recording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Tracing</a:t>
              </a:r>
            </a:p>
          </p:txBody>
        </p:sp>
      </p:grpSp>
      <p:grpSp>
        <p:nvGrpSpPr>
          <p:cNvPr id="43" name="íslïḍê">
            <a:extLst>
              <a:ext uri="{FF2B5EF4-FFF2-40B4-BE49-F238E27FC236}">
                <a16:creationId xmlns:a16="http://schemas.microsoft.com/office/drawing/2014/main" id="{EA18FE01-AC5B-4520-9EE7-681E067D6D91}"/>
              </a:ext>
            </a:extLst>
          </p:cNvPr>
          <p:cNvGrpSpPr/>
          <p:nvPr/>
        </p:nvGrpSpPr>
        <p:grpSpPr>
          <a:xfrm>
            <a:off x="3043229" y="1773819"/>
            <a:ext cx="694267" cy="694267"/>
            <a:chOff x="1631182" y="2365093"/>
            <a:chExt cx="925689" cy="925689"/>
          </a:xfrm>
        </p:grpSpPr>
        <p:sp>
          <p:nvSpPr>
            <p:cNvPr id="44" name="iş1íḑe">
              <a:extLst>
                <a:ext uri="{FF2B5EF4-FFF2-40B4-BE49-F238E27FC236}">
                  <a16:creationId xmlns:a16="http://schemas.microsoft.com/office/drawing/2014/main" id="{34237C8F-74AC-40BE-89AA-5717B80EC4A2}"/>
                </a:ext>
              </a:extLst>
            </p:cNvPr>
            <p:cNvSpPr/>
            <p:nvPr/>
          </p:nvSpPr>
          <p:spPr>
            <a:xfrm>
              <a:off x="1631182" y="2365093"/>
              <a:ext cx="925689" cy="925689"/>
            </a:xfrm>
            <a:prstGeom prst="ellipse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5" name="ïṩ1íḑè">
              <a:extLst>
                <a:ext uri="{FF2B5EF4-FFF2-40B4-BE49-F238E27FC236}">
                  <a16:creationId xmlns:a16="http://schemas.microsoft.com/office/drawing/2014/main" id="{509600C4-74BF-48F2-99C2-6B8563337D3C}"/>
                </a:ext>
              </a:extLst>
            </p:cNvPr>
            <p:cNvSpPr/>
            <p:nvPr/>
          </p:nvSpPr>
          <p:spPr>
            <a:xfrm>
              <a:off x="1822296" y="2556512"/>
              <a:ext cx="543462" cy="542850"/>
            </a:xfrm>
            <a:custGeom>
              <a:avLst/>
              <a:gdLst>
                <a:gd name="T0" fmla="*/ 213 w 427"/>
                <a:gd name="T1" fmla="*/ 0 h 427"/>
                <a:gd name="T2" fmla="*/ 0 w 427"/>
                <a:gd name="T3" fmla="*/ 213 h 427"/>
                <a:gd name="T4" fmla="*/ 213 w 427"/>
                <a:gd name="T5" fmla="*/ 427 h 427"/>
                <a:gd name="T6" fmla="*/ 427 w 427"/>
                <a:gd name="T7" fmla="*/ 213 h 427"/>
                <a:gd name="T8" fmla="*/ 213 w 427"/>
                <a:gd name="T9" fmla="*/ 0 h 427"/>
                <a:gd name="T10" fmla="*/ 213 w 427"/>
                <a:gd name="T11" fmla="*/ 53 h 427"/>
                <a:gd name="T12" fmla="*/ 306 w 427"/>
                <a:gd name="T13" fmla="*/ 83 h 427"/>
                <a:gd name="T14" fmla="*/ 83 w 427"/>
                <a:gd name="T15" fmla="*/ 306 h 427"/>
                <a:gd name="T16" fmla="*/ 53 w 427"/>
                <a:gd name="T17" fmla="*/ 213 h 427"/>
                <a:gd name="T18" fmla="*/ 213 w 427"/>
                <a:gd name="T19" fmla="*/ 53 h 427"/>
                <a:gd name="T20" fmla="*/ 213 w 427"/>
                <a:gd name="T21" fmla="*/ 373 h 427"/>
                <a:gd name="T22" fmla="*/ 121 w 427"/>
                <a:gd name="T23" fmla="*/ 343 h 427"/>
                <a:gd name="T24" fmla="*/ 343 w 427"/>
                <a:gd name="T25" fmla="*/ 121 h 427"/>
                <a:gd name="T26" fmla="*/ 373 w 427"/>
                <a:gd name="T27" fmla="*/ 213 h 427"/>
                <a:gd name="T28" fmla="*/ 213 w 427"/>
                <a:gd name="T29" fmla="*/ 37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213" y="53"/>
                  </a:moveTo>
                  <a:cubicBezTo>
                    <a:pt x="248" y="53"/>
                    <a:pt x="280" y="65"/>
                    <a:pt x="306" y="83"/>
                  </a:cubicBezTo>
                  <a:lnTo>
                    <a:pt x="83" y="306"/>
                  </a:lnTo>
                  <a:cubicBezTo>
                    <a:pt x="65" y="280"/>
                    <a:pt x="53" y="248"/>
                    <a:pt x="53" y="213"/>
                  </a:cubicBezTo>
                  <a:cubicBezTo>
                    <a:pt x="53" y="125"/>
                    <a:pt x="125" y="53"/>
                    <a:pt x="213" y="53"/>
                  </a:cubicBezTo>
                  <a:close/>
                  <a:moveTo>
                    <a:pt x="213" y="373"/>
                  </a:moveTo>
                  <a:cubicBezTo>
                    <a:pt x="179" y="373"/>
                    <a:pt x="147" y="362"/>
                    <a:pt x="121" y="343"/>
                  </a:cubicBezTo>
                  <a:lnTo>
                    <a:pt x="343" y="121"/>
                  </a:lnTo>
                  <a:cubicBezTo>
                    <a:pt x="362" y="147"/>
                    <a:pt x="373" y="179"/>
                    <a:pt x="373" y="213"/>
                  </a:cubicBezTo>
                  <a:cubicBezTo>
                    <a:pt x="373" y="302"/>
                    <a:pt x="302" y="373"/>
                    <a:pt x="213" y="3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56" name="iṣ1ïďè">
            <a:extLst>
              <a:ext uri="{FF2B5EF4-FFF2-40B4-BE49-F238E27FC236}">
                <a16:creationId xmlns:a16="http://schemas.microsoft.com/office/drawing/2014/main" id="{B93D005F-0FD1-4444-B2E7-4F9C2A5B8990}"/>
              </a:ext>
            </a:extLst>
          </p:cNvPr>
          <p:cNvGrpSpPr/>
          <p:nvPr/>
        </p:nvGrpSpPr>
        <p:grpSpPr>
          <a:xfrm>
            <a:off x="5002548" y="1773819"/>
            <a:ext cx="694267" cy="694267"/>
            <a:chOff x="1631182" y="2365093"/>
            <a:chExt cx="925689" cy="925689"/>
          </a:xfrm>
        </p:grpSpPr>
        <p:sp>
          <p:nvSpPr>
            <p:cNvPr id="57" name="išļîde">
              <a:extLst>
                <a:ext uri="{FF2B5EF4-FFF2-40B4-BE49-F238E27FC236}">
                  <a16:creationId xmlns:a16="http://schemas.microsoft.com/office/drawing/2014/main" id="{DCBDBF52-EF9A-4130-88D2-323EA64FA493}"/>
                </a:ext>
              </a:extLst>
            </p:cNvPr>
            <p:cNvSpPr/>
            <p:nvPr/>
          </p:nvSpPr>
          <p:spPr>
            <a:xfrm>
              <a:off x="1631182" y="2365093"/>
              <a:ext cx="925689" cy="92568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8" name="işḻîḋé">
              <a:extLst>
                <a:ext uri="{FF2B5EF4-FFF2-40B4-BE49-F238E27FC236}">
                  <a16:creationId xmlns:a16="http://schemas.microsoft.com/office/drawing/2014/main" id="{3F1E1C1F-5F10-4CAA-92D9-F1D367DE8BD3}"/>
                </a:ext>
              </a:extLst>
            </p:cNvPr>
            <p:cNvSpPr/>
            <p:nvPr/>
          </p:nvSpPr>
          <p:spPr>
            <a:xfrm>
              <a:off x="1822296" y="2570155"/>
              <a:ext cx="543462" cy="515564"/>
            </a:xfrm>
            <a:custGeom>
              <a:avLst/>
              <a:gdLst>
                <a:gd name="connsiteX0" fmla="*/ 334240 w 607614"/>
                <a:gd name="connsiteY0" fmla="*/ 373912 h 576423"/>
                <a:gd name="connsiteX1" fmla="*/ 334240 w 607614"/>
                <a:gd name="connsiteY1" fmla="*/ 455068 h 576423"/>
                <a:gd name="connsiteX2" fmla="*/ 415493 w 607614"/>
                <a:gd name="connsiteY2" fmla="*/ 455068 h 576423"/>
                <a:gd name="connsiteX3" fmla="*/ 415493 w 607614"/>
                <a:gd name="connsiteY3" fmla="*/ 373912 h 576423"/>
                <a:gd name="connsiteX4" fmla="*/ 192201 w 607614"/>
                <a:gd name="connsiteY4" fmla="*/ 373912 h 576423"/>
                <a:gd name="connsiteX5" fmla="*/ 192201 w 607614"/>
                <a:gd name="connsiteY5" fmla="*/ 455068 h 576423"/>
                <a:gd name="connsiteX6" fmla="*/ 273487 w 607614"/>
                <a:gd name="connsiteY6" fmla="*/ 455068 h 576423"/>
                <a:gd name="connsiteX7" fmla="*/ 273487 w 607614"/>
                <a:gd name="connsiteY7" fmla="*/ 373912 h 576423"/>
                <a:gd name="connsiteX8" fmla="*/ 476271 w 607614"/>
                <a:gd name="connsiteY8" fmla="*/ 303381 h 576423"/>
                <a:gd name="connsiteX9" fmla="*/ 496009 w 607614"/>
                <a:gd name="connsiteY9" fmla="*/ 303381 h 576423"/>
                <a:gd name="connsiteX10" fmla="*/ 496009 w 607614"/>
                <a:gd name="connsiteY10" fmla="*/ 323850 h 576423"/>
                <a:gd name="connsiteX11" fmla="*/ 476271 w 607614"/>
                <a:gd name="connsiteY11" fmla="*/ 323850 h 576423"/>
                <a:gd name="connsiteX12" fmla="*/ 111605 w 607614"/>
                <a:gd name="connsiteY12" fmla="*/ 303381 h 576423"/>
                <a:gd name="connsiteX13" fmla="*/ 131343 w 607614"/>
                <a:gd name="connsiteY13" fmla="*/ 303381 h 576423"/>
                <a:gd name="connsiteX14" fmla="*/ 131343 w 607614"/>
                <a:gd name="connsiteY14" fmla="*/ 323850 h 576423"/>
                <a:gd name="connsiteX15" fmla="*/ 111605 w 607614"/>
                <a:gd name="connsiteY15" fmla="*/ 323850 h 576423"/>
                <a:gd name="connsiteX16" fmla="*/ 476271 w 607614"/>
                <a:gd name="connsiteY16" fmla="*/ 263173 h 576423"/>
                <a:gd name="connsiteX17" fmla="*/ 496009 w 607614"/>
                <a:gd name="connsiteY17" fmla="*/ 263173 h 576423"/>
                <a:gd name="connsiteX18" fmla="*/ 496009 w 607614"/>
                <a:gd name="connsiteY18" fmla="*/ 282911 h 576423"/>
                <a:gd name="connsiteX19" fmla="*/ 476271 w 607614"/>
                <a:gd name="connsiteY19" fmla="*/ 282911 h 576423"/>
                <a:gd name="connsiteX20" fmla="*/ 111605 w 607614"/>
                <a:gd name="connsiteY20" fmla="*/ 263173 h 576423"/>
                <a:gd name="connsiteX21" fmla="*/ 131343 w 607614"/>
                <a:gd name="connsiteY21" fmla="*/ 263173 h 576423"/>
                <a:gd name="connsiteX22" fmla="*/ 131343 w 607614"/>
                <a:gd name="connsiteY22" fmla="*/ 282911 h 576423"/>
                <a:gd name="connsiteX23" fmla="*/ 111605 w 607614"/>
                <a:gd name="connsiteY23" fmla="*/ 282911 h 576423"/>
                <a:gd name="connsiteX24" fmla="*/ 470927 w 607614"/>
                <a:gd name="connsiteY24" fmla="*/ 161541 h 576423"/>
                <a:gd name="connsiteX25" fmla="*/ 486874 w 607614"/>
                <a:gd name="connsiteY25" fmla="*/ 204015 h 576423"/>
                <a:gd name="connsiteX26" fmla="*/ 503580 w 607614"/>
                <a:gd name="connsiteY26" fmla="*/ 161541 h 576423"/>
                <a:gd name="connsiteX27" fmla="*/ 106356 w 607614"/>
                <a:gd name="connsiteY27" fmla="*/ 161541 h 576423"/>
                <a:gd name="connsiteX28" fmla="*/ 122309 w 607614"/>
                <a:gd name="connsiteY28" fmla="*/ 204015 h 576423"/>
                <a:gd name="connsiteX29" fmla="*/ 139023 w 607614"/>
                <a:gd name="connsiteY29" fmla="*/ 161541 h 576423"/>
                <a:gd name="connsiteX30" fmla="*/ 435237 w 607614"/>
                <a:gd name="connsiteY30" fmla="*/ 141821 h 576423"/>
                <a:gd name="connsiteX31" fmla="*/ 536993 w 607614"/>
                <a:gd name="connsiteY31" fmla="*/ 141821 h 576423"/>
                <a:gd name="connsiteX32" fmla="*/ 607614 w 607614"/>
                <a:gd name="connsiteY32" fmla="*/ 212359 h 576423"/>
                <a:gd name="connsiteX33" fmla="*/ 607614 w 607614"/>
                <a:gd name="connsiteY33" fmla="*/ 354192 h 576423"/>
                <a:gd name="connsiteX34" fmla="*/ 587111 w 607614"/>
                <a:gd name="connsiteY34" fmla="*/ 354192 h 576423"/>
                <a:gd name="connsiteX35" fmla="*/ 587111 w 607614"/>
                <a:gd name="connsiteY35" fmla="*/ 212359 h 576423"/>
                <a:gd name="connsiteX36" fmla="*/ 536993 w 607614"/>
                <a:gd name="connsiteY36" fmla="*/ 161541 h 576423"/>
                <a:gd name="connsiteX37" fmla="*/ 525602 w 607614"/>
                <a:gd name="connsiteY37" fmla="*/ 161541 h 576423"/>
                <a:gd name="connsiteX38" fmla="*/ 497505 w 607614"/>
                <a:gd name="connsiteY38" fmla="*/ 236630 h 576423"/>
                <a:gd name="connsiteX39" fmla="*/ 486115 w 607614"/>
                <a:gd name="connsiteY39" fmla="*/ 242697 h 576423"/>
                <a:gd name="connsiteX40" fmla="*/ 477002 w 607614"/>
                <a:gd name="connsiteY40" fmla="*/ 236630 h 576423"/>
                <a:gd name="connsiteX41" fmla="*/ 448905 w 607614"/>
                <a:gd name="connsiteY41" fmla="*/ 161541 h 576423"/>
                <a:gd name="connsiteX42" fmla="*/ 435237 w 607614"/>
                <a:gd name="connsiteY42" fmla="*/ 161541 h 576423"/>
                <a:gd name="connsiteX43" fmla="*/ 385118 w 607614"/>
                <a:gd name="connsiteY43" fmla="*/ 212359 h 576423"/>
                <a:gd name="connsiteX44" fmla="*/ 385118 w 607614"/>
                <a:gd name="connsiteY44" fmla="*/ 354192 h 576423"/>
                <a:gd name="connsiteX45" fmla="*/ 415493 w 607614"/>
                <a:gd name="connsiteY45" fmla="*/ 354192 h 576423"/>
                <a:gd name="connsiteX46" fmla="*/ 415493 w 607614"/>
                <a:gd name="connsiteY46" fmla="*/ 222219 h 576423"/>
                <a:gd name="connsiteX47" fmla="*/ 435237 w 607614"/>
                <a:gd name="connsiteY47" fmla="*/ 222219 h 576423"/>
                <a:gd name="connsiteX48" fmla="*/ 435237 w 607614"/>
                <a:gd name="connsiteY48" fmla="*/ 364052 h 576423"/>
                <a:gd name="connsiteX49" fmla="*/ 435237 w 607614"/>
                <a:gd name="connsiteY49" fmla="*/ 464928 h 576423"/>
                <a:gd name="connsiteX50" fmla="*/ 435237 w 607614"/>
                <a:gd name="connsiteY50" fmla="*/ 555944 h 576423"/>
                <a:gd name="connsiteX51" fmla="*/ 476243 w 607614"/>
                <a:gd name="connsiteY51" fmla="*/ 555944 h 576423"/>
                <a:gd name="connsiteX52" fmla="*/ 476243 w 607614"/>
                <a:gd name="connsiteY52" fmla="*/ 364052 h 576423"/>
                <a:gd name="connsiteX53" fmla="*/ 495987 w 607614"/>
                <a:gd name="connsiteY53" fmla="*/ 364052 h 576423"/>
                <a:gd name="connsiteX54" fmla="*/ 495987 w 607614"/>
                <a:gd name="connsiteY54" fmla="*/ 555944 h 576423"/>
                <a:gd name="connsiteX55" fmla="*/ 536993 w 607614"/>
                <a:gd name="connsiteY55" fmla="*/ 555944 h 576423"/>
                <a:gd name="connsiteX56" fmla="*/ 536993 w 607614"/>
                <a:gd name="connsiteY56" fmla="*/ 222219 h 576423"/>
                <a:gd name="connsiteX57" fmla="*/ 556736 w 607614"/>
                <a:gd name="connsiteY57" fmla="*/ 222219 h 576423"/>
                <a:gd name="connsiteX58" fmla="*/ 556736 w 607614"/>
                <a:gd name="connsiteY58" fmla="*/ 566563 h 576423"/>
                <a:gd name="connsiteX59" fmla="*/ 546864 w 607614"/>
                <a:gd name="connsiteY59" fmla="*/ 576423 h 576423"/>
                <a:gd name="connsiteX60" fmla="*/ 486115 w 607614"/>
                <a:gd name="connsiteY60" fmla="*/ 576423 h 576423"/>
                <a:gd name="connsiteX61" fmla="*/ 425365 w 607614"/>
                <a:gd name="connsiteY61" fmla="*/ 576423 h 576423"/>
                <a:gd name="connsiteX62" fmla="*/ 415493 w 607614"/>
                <a:gd name="connsiteY62" fmla="*/ 566563 h 576423"/>
                <a:gd name="connsiteX63" fmla="*/ 415493 w 607614"/>
                <a:gd name="connsiteY63" fmla="*/ 475547 h 576423"/>
                <a:gd name="connsiteX64" fmla="*/ 324368 w 607614"/>
                <a:gd name="connsiteY64" fmla="*/ 475547 h 576423"/>
                <a:gd name="connsiteX65" fmla="*/ 313737 w 607614"/>
                <a:gd name="connsiteY65" fmla="*/ 464928 h 576423"/>
                <a:gd name="connsiteX66" fmla="*/ 313737 w 607614"/>
                <a:gd name="connsiteY66" fmla="*/ 364052 h 576423"/>
                <a:gd name="connsiteX67" fmla="*/ 324368 w 607614"/>
                <a:gd name="connsiteY67" fmla="*/ 354192 h 576423"/>
                <a:gd name="connsiteX68" fmla="*/ 364615 w 607614"/>
                <a:gd name="connsiteY68" fmla="*/ 354192 h 576423"/>
                <a:gd name="connsiteX69" fmla="*/ 364615 w 607614"/>
                <a:gd name="connsiteY69" fmla="*/ 212359 h 576423"/>
                <a:gd name="connsiteX70" fmla="*/ 435237 w 607614"/>
                <a:gd name="connsiteY70" fmla="*/ 141821 h 576423"/>
                <a:gd name="connsiteX71" fmla="*/ 70651 w 607614"/>
                <a:gd name="connsiteY71" fmla="*/ 141821 h 576423"/>
                <a:gd name="connsiteX72" fmla="*/ 172449 w 607614"/>
                <a:gd name="connsiteY72" fmla="*/ 141821 h 576423"/>
                <a:gd name="connsiteX73" fmla="*/ 243100 w 607614"/>
                <a:gd name="connsiteY73" fmla="*/ 212359 h 576423"/>
                <a:gd name="connsiteX74" fmla="*/ 243100 w 607614"/>
                <a:gd name="connsiteY74" fmla="*/ 354192 h 576423"/>
                <a:gd name="connsiteX75" fmla="*/ 283363 w 607614"/>
                <a:gd name="connsiteY75" fmla="*/ 354192 h 576423"/>
                <a:gd name="connsiteX76" fmla="*/ 293999 w 607614"/>
                <a:gd name="connsiteY76" fmla="*/ 364052 h 576423"/>
                <a:gd name="connsiteX77" fmla="*/ 293999 w 607614"/>
                <a:gd name="connsiteY77" fmla="*/ 464928 h 576423"/>
                <a:gd name="connsiteX78" fmla="*/ 283363 w 607614"/>
                <a:gd name="connsiteY78" fmla="*/ 475547 h 576423"/>
                <a:gd name="connsiteX79" fmla="*/ 192201 w 607614"/>
                <a:gd name="connsiteY79" fmla="*/ 475547 h 576423"/>
                <a:gd name="connsiteX80" fmla="*/ 192201 w 607614"/>
                <a:gd name="connsiteY80" fmla="*/ 566563 h 576423"/>
                <a:gd name="connsiteX81" fmla="*/ 182325 w 607614"/>
                <a:gd name="connsiteY81" fmla="*/ 576423 h 576423"/>
                <a:gd name="connsiteX82" fmla="*/ 121550 w 607614"/>
                <a:gd name="connsiteY82" fmla="*/ 576423 h 576423"/>
                <a:gd name="connsiteX83" fmla="*/ 60775 w 607614"/>
                <a:gd name="connsiteY83" fmla="*/ 576423 h 576423"/>
                <a:gd name="connsiteX84" fmla="*/ 50899 w 607614"/>
                <a:gd name="connsiteY84" fmla="*/ 566563 h 576423"/>
                <a:gd name="connsiteX85" fmla="*/ 50899 w 607614"/>
                <a:gd name="connsiteY85" fmla="*/ 222219 h 576423"/>
                <a:gd name="connsiteX86" fmla="*/ 70651 w 607614"/>
                <a:gd name="connsiteY86" fmla="*/ 222219 h 576423"/>
                <a:gd name="connsiteX87" fmla="*/ 70651 w 607614"/>
                <a:gd name="connsiteY87" fmla="*/ 555944 h 576423"/>
                <a:gd name="connsiteX88" fmla="*/ 111674 w 607614"/>
                <a:gd name="connsiteY88" fmla="*/ 555944 h 576423"/>
                <a:gd name="connsiteX89" fmla="*/ 111674 w 607614"/>
                <a:gd name="connsiteY89" fmla="*/ 364052 h 576423"/>
                <a:gd name="connsiteX90" fmla="*/ 131426 w 607614"/>
                <a:gd name="connsiteY90" fmla="*/ 364052 h 576423"/>
                <a:gd name="connsiteX91" fmla="*/ 131426 w 607614"/>
                <a:gd name="connsiteY91" fmla="*/ 555944 h 576423"/>
                <a:gd name="connsiteX92" fmla="*/ 172449 w 607614"/>
                <a:gd name="connsiteY92" fmla="*/ 555944 h 576423"/>
                <a:gd name="connsiteX93" fmla="*/ 172449 w 607614"/>
                <a:gd name="connsiteY93" fmla="*/ 464928 h 576423"/>
                <a:gd name="connsiteX94" fmla="*/ 172449 w 607614"/>
                <a:gd name="connsiteY94" fmla="*/ 364052 h 576423"/>
                <a:gd name="connsiteX95" fmla="*/ 172449 w 607614"/>
                <a:gd name="connsiteY95" fmla="*/ 222219 h 576423"/>
                <a:gd name="connsiteX96" fmla="*/ 192201 w 607614"/>
                <a:gd name="connsiteY96" fmla="*/ 222219 h 576423"/>
                <a:gd name="connsiteX97" fmla="*/ 192201 w 607614"/>
                <a:gd name="connsiteY97" fmla="*/ 354192 h 576423"/>
                <a:gd name="connsiteX98" fmla="*/ 222588 w 607614"/>
                <a:gd name="connsiteY98" fmla="*/ 354192 h 576423"/>
                <a:gd name="connsiteX99" fmla="*/ 222588 w 607614"/>
                <a:gd name="connsiteY99" fmla="*/ 212359 h 576423"/>
                <a:gd name="connsiteX100" fmla="*/ 172449 w 607614"/>
                <a:gd name="connsiteY100" fmla="*/ 161541 h 576423"/>
                <a:gd name="connsiteX101" fmla="*/ 161053 w 607614"/>
                <a:gd name="connsiteY101" fmla="*/ 161541 h 576423"/>
                <a:gd name="connsiteX102" fmla="*/ 132945 w 607614"/>
                <a:gd name="connsiteY102" fmla="*/ 236630 h 576423"/>
                <a:gd name="connsiteX103" fmla="*/ 121550 w 607614"/>
                <a:gd name="connsiteY103" fmla="*/ 242697 h 576423"/>
                <a:gd name="connsiteX104" fmla="*/ 112433 w 607614"/>
                <a:gd name="connsiteY104" fmla="*/ 236630 h 576423"/>
                <a:gd name="connsiteX105" fmla="*/ 84325 w 607614"/>
                <a:gd name="connsiteY105" fmla="*/ 161541 h 576423"/>
                <a:gd name="connsiteX106" fmla="*/ 70651 w 607614"/>
                <a:gd name="connsiteY106" fmla="*/ 161541 h 576423"/>
                <a:gd name="connsiteX107" fmla="*/ 20511 w 607614"/>
                <a:gd name="connsiteY107" fmla="*/ 212359 h 576423"/>
                <a:gd name="connsiteX108" fmla="*/ 20511 w 607614"/>
                <a:gd name="connsiteY108" fmla="*/ 354192 h 576423"/>
                <a:gd name="connsiteX109" fmla="*/ 0 w 607614"/>
                <a:gd name="connsiteY109" fmla="*/ 354192 h 576423"/>
                <a:gd name="connsiteX110" fmla="*/ 0 w 607614"/>
                <a:gd name="connsiteY110" fmla="*/ 212359 h 576423"/>
                <a:gd name="connsiteX111" fmla="*/ 70651 w 607614"/>
                <a:gd name="connsiteY111" fmla="*/ 141821 h 576423"/>
                <a:gd name="connsiteX112" fmla="*/ 476209 w 607614"/>
                <a:gd name="connsiteY112" fmla="*/ 20480 h 576423"/>
                <a:gd name="connsiteX113" fmla="*/ 445841 w 607614"/>
                <a:gd name="connsiteY113" fmla="*/ 50820 h 576423"/>
                <a:gd name="connsiteX114" fmla="*/ 445841 w 607614"/>
                <a:gd name="connsiteY114" fmla="*/ 81160 h 576423"/>
                <a:gd name="connsiteX115" fmla="*/ 476209 w 607614"/>
                <a:gd name="connsiteY115" fmla="*/ 111500 h 576423"/>
                <a:gd name="connsiteX116" fmla="*/ 495949 w 607614"/>
                <a:gd name="connsiteY116" fmla="*/ 111500 h 576423"/>
                <a:gd name="connsiteX117" fmla="*/ 526318 w 607614"/>
                <a:gd name="connsiteY117" fmla="*/ 81160 h 576423"/>
                <a:gd name="connsiteX118" fmla="*/ 526318 w 607614"/>
                <a:gd name="connsiteY118" fmla="*/ 50820 h 576423"/>
                <a:gd name="connsiteX119" fmla="*/ 495949 w 607614"/>
                <a:gd name="connsiteY119" fmla="*/ 20480 h 576423"/>
                <a:gd name="connsiteX120" fmla="*/ 111665 w 607614"/>
                <a:gd name="connsiteY120" fmla="*/ 20480 h 576423"/>
                <a:gd name="connsiteX121" fmla="*/ 81296 w 607614"/>
                <a:gd name="connsiteY121" fmla="*/ 50820 h 576423"/>
                <a:gd name="connsiteX122" fmla="*/ 81296 w 607614"/>
                <a:gd name="connsiteY122" fmla="*/ 81160 h 576423"/>
                <a:gd name="connsiteX123" fmla="*/ 111665 w 607614"/>
                <a:gd name="connsiteY123" fmla="*/ 111500 h 576423"/>
                <a:gd name="connsiteX124" fmla="*/ 131405 w 607614"/>
                <a:gd name="connsiteY124" fmla="*/ 111500 h 576423"/>
                <a:gd name="connsiteX125" fmla="*/ 161773 w 607614"/>
                <a:gd name="connsiteY125" fmla="*/ 81160 h 576423"/>
                <a:gd name="connsiteX126" fmla="*/ 161773 w 607614"/>
                <a:gd name="connsiteY126" fmla="*/ 50820 h 576423"/>
                <a:gd name="connsiteX127" fmla="*/ 131405 w 607614"/>
                <a:gd name="connsiteY127" fmla="*/ 20480 h 576423"/>
                <a:gd name="connsiteX128" fmla="*/ 476209 w 607614"/>
                <a:gd name="connsiteY128" fmla="*/ 0 h 576423"/>
                <a:gd name="connsiteX129" fmla="*/ 495949 w 607614"/>
                <a:gd name="connsiteY129" fmla="*/ 0 h 576423"/>
                <a:gd name="connsiteX130" fmla="*/ 546816 w 607614"/>
                <a:gd name="connsiteY130" fmla="*/ 50820 h 576423"/>
                <a:gd name="connsiteX131" fmla="*/ 546816 w 607614"/>
                <a:gd name="connsiteY131" fmla="*/ 81160 h 576423"/>
                <a:gd name="connsiteX132" fmla="*/ 495949 w 607614"/>
                <a:gd name="connsiteY132" fmla="*/ 131221 h 576423"/>
                <a:gd name="connsiteX133" fmla="*/ 476209 w 607614"/>
                <a:gd name="connsiteY133" fmla="*/ 131221 h 576423"/>
                <a:gd name="connsiteX134" fmla="*/ 425342 w 607614"/>
                <a:gd name="connsiteY134" fmla="*/ 81160 h 576423"/>
                <a:gd name="connsiteX135" fmla="*/ 425342 w 607614"/>
                <a:gd name="connsiteY135" fmla="*/ 50820 h 576423"/>
                <a:gd name="connsiteX136" fmla="*/ 476209 w 607614"/>
                <a:gd name="connsiteY136" fmla="*/ 0 h 576423"/>
                <a:gd name="connsiteX137" fmla="*/ 111665 w 607614"/>
                <a:gd name="connsiteY137" fmla="*/ 0 h 576423"/>
                <a:gd name="connsiteX138" fmla="*/ 131405 w 607614"/>
                <a:gd name="connsiteY138" fmla="*/ 0 h 576423"/>
                <a:gd name="connsiteX139" fmla="*/ 182272 w 607614"/>
                <a:gd name="connsiteY139" fmla="*/ 50820 h 576423"/>
                <a:gd name="connsiteX140" fmla="*/ 182272 w 607614"/>
                <a:gd name="connsiteY140" fmla="*/ 81160 h 576423"/>
                <a:gd name="connsiteX141" fmla="*/ 131405 w 607614"/>
                <a:gd name="connsiteY141" fmla="*/ 131221 h 576423"/>
                <a:gd name="connsiteX142" fmla="*/ 111665 w 607614"/>
                <a:gd name="connsiteY142" fmla="*/ 131221 h 576423"/>
                <a:gd name="connsiteX143" fmla="*/ 60798 w 607614"/>
                <a:gd name="connsiteY143" fmla="*/ 81160 h 576423"/>
                <a:gd name="connsiteX144" fmla="*/ 60798 w 607614"/>
                <a:gd name="connsiteY144" fmla="*/ 50820 h 576423"/>
                <a:gd name="connsiteX145" fmla="*/ 111665 w 607614"/>
                <a:gd name="connsiteY145" fmla="*/ 0 h 57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07614" h="576423">
                  <a:moveTo>
                    <a:pt x="334240" y="373912"/>
                  </a:moveTo>
                  <a:lnTo>
                    <a:pt x="334240" y="455068"/>
                  </a:lnTo>
                  <a:lnTo>
                    <a:pt x="415493" y="455068"/>
                  </a:lnTo>
                  <a:lnTo>
                    <a:pt x="415493" y="373912"/>
                  </a:lnTo>
                  <a:close/>
                  <a:moveTo>
                    <a:pt x="192201" y="373912"/>
                  </a:moveTo>
                  <a:lnTo>
                    <a:pt x="192201" y="455068"/>
                  </a:lnTo>
                  <a:lnTo>
                    <a:pt x="273487" y="455068"/>
                  </a:lnTo>
                  <a:lnTo>
                    <a:pt x="273487" y="373912"/>
                  </a:lnTo>
                  <a:close/>
                  <a:moveTo>
                    <a:pt x="476271" y="303381"/>
                  </a:moveTo>
                  <a:lnTo>
                    <a:pt x="496009" y="303381"/>
                  </a:lnTo>
                  <a:lnTo>
                    <a:pt x="496009" y="323850"/>
                  </a:lnTo>
                  <a:lnTo>
                    <a:pt x="476271" y="323850"/>
                  </a:lnTo>
                  <a:close/>
                  <a:moveTo>
                    <a:pt x="111605" y="303381"/>
                  </a:moveTo>
                  <a:lnTo>
                    <a:pt x="131343" y="303381"/>
                  </a:lnTo>
                  <a:lnTo>
                    <a:pt x="131343" y="323850"/>
                  </a:lnTo>
                  <a:lnTo>
                    <a:pt x="111605" y="323850"/>
                  </a:lnTo>
                  <a:close/>
                  <a:moveTo>
                    <a:pt x="476271" y="263173"/>
                  </a:moveTo>
                  <a:lnTo>
                    <a:pt x="496009" y="263173"/>
                  </a:lnTo>
                  <a:lnTo>
                    <a:pt x="496009" y="282911"/>
                  </a:lnTo>
                  <a:lnTo>
                    <a:pt x="476271" y="282911"/>
                  </a:lnTo>
                  <a:close/>
                  <a:moveTo>
                    <a:pt x="111605" y="263173"/>
                  </a:moveTo>
                  <a:lnTo>
                    <a:pt x="131343" y="263173"/>
                  </a:lnTo>
                  <a:lnTo>
                    <a:pt x="131343" y="282911"/>
                  </a:lnTo>
                  <a:lnTo>
                    <a:pt x="111605" y="282911"/>
                  </a:lnTo>
                  <a:close/>
                  <a:moveTo>
                    <a:pt x="470927" y="161541"/>
                  </a:moveTo>
                  <a:lnTo>
                    <a:pt x="486874" y="204015"/>
                  </a:lnTo>
                  <a:lnTo>
                    <a:pt x="503580" y="161541"/>
                  </a:lnTo>
                  <a:close/>
                  <a:moveTo>
                    <a:pt x="106356" y="161541"/>
                  </a:moveTo>
                  <a:lnTo>
                    <a:pt x="122309" y="204015"/>
                  </a:lnTo>
                  <a:lnTo>
                    <a:pt x="139023" y="161541"/>
                  </a:lnTo>
                  <a:close/>
                  <a:moveTo>
                    <a:pt x="435237" y="141821"/>
                  </a:moveTo>
                  <a:lnTo>
                    <a:pt x="536993" y="141821"/>
                  </a:lnTo>
                  <a:cubicBezTo>
                    <a:pt x="576480" y="141821"/>
                    <a:pt x="607614" y="172918"/>
                    <a:pt x="607614" y="212359"/>
                  </a:cubicBezTo>
                  <a:lnTo>
                    <a:pt x="607614" y="354192"/>
                  </a:lnTo>
                  <a:lnTo>
                    <a:pt x="587111" y="354192"/>
                  </a:lnTo>
                  <a:lnTo>
                    <a:pt x="587111" y="212359"/>
                  </a:lnTo>
                  <a:cubicBezTo>
                    <a:pt x="587111" y="184295"/>
                    <a:pt x="565089" y="161541"/>
                    <a:pt x="536993" y="161541"/>
                  </a:cubicBezTo>
                  <a:lnTo>
                    <a:pt x="525602" y="161541"/>
                  </a:lnTo>
                  <a:lnTo>
                    <a:pt x="497505" y="236630"/>
                  </a:lnTo>
                  <a:cubicBezTo>
                    <a:pt x="494468" y="239663"/>
                    <a:pt x="489912" y="242697"/>
                    <a:pt x="486115" y="242697"/>
                  </a:cubicBezTo>
                  <a:cubicBezTo>
                    <a:pt x="482318" y="242697"/>
                    <a:pt x="477762" y="239663"/>
                    <a:pt x="477002" y="236630"/>
                  </a:cubicBezTo>
                  <a:lnTo>
                    <a:pt x="448905" y="161541"/>
                  </a:lnTo>
                  <a:lnTo>
                    <a:pt x="435237" y="161541"/>
                  </a:lnTo>
                  <a:cubicBezTo>
                    <a:pt x="407140" y="161541"/>
                    <a:pt x="385118" y="184295"/>
                    <a:pt x="385118" y="212359"/>
                  </a:cubicBezTo>
                  <a:lnTo>
                    <a:pt x="385118" y="354192"/>
                  </a:lnTo>
                  <a:lnTo>
                    <a:pt x="415493" y="354192"/>
                  </a:lnTo>
                  <a:lnTo>
                    <a:pt x="415493" y="222219"/>
                  </a:lnTo>
                  <a:lnTo>
                    <a:pt x="435237" y="222219"/>
                  </a:lnTo>
                  <a:lnTo>
                    <a:pt x="435237" y="364052"/>
                  </a:lnTo>
                  <a:lnTo>
                    <a:pt x="435237" y="464928"/>
                  </a:lnTo>
                  <a:lnTo>
                    <a:pt x="435237" y="555944"/>
                  </a:lnTo>
                  <a:lnTo>
                    <a:pt x="476243" y="555944"/>
                  </a:lnTo>
                  <a:lnTo>
                    <a:pt x="476243" y="364052"/>
                  </a:lnTo>
                  <a:lnTo>
                    <a:pt x="495987" y="364052"/>
                  </a:lnTo>
                  <a:lnTo>
                    <a:pt x="495987" y="555944"/>
                  </a:lnTo>
                  <a:lnTo>
                    <a:pt x="536993" y="555944"/>
                  </a:lnTo>
                  <a:lnTo>
                    <a:pt x="536993" y="222219"/>
                  </a:lnTo>
                  <a:lnTo>
                    <a:pt x="556736" y="222219"/>
                  </a:lnTo>
                  <a:lnTo>
                    <a:pt x="556736" y="566563"/>
                  </a:lnTo>
                  <a:cubicBezTo>
                    <a:pt x="556736" y="572631"/>
                    <a:pt x="552939" y="576423"/>
                    <a:pt x="546864" y="576423"/>
                  </a:cubicBezTo>
                  <a:lnTo>
                    <a:pt x="486115" y="576423"/>
                  </a:lnTo>
                  <a:lnTo>
                    <a:pt x="425365" y="576423"/>
                  </a:lnTo>
                  <a:cubicBezTo>
                    <a:pt x="419289" y="576423"/>
                    <a:pt x="415493" y="572631"/>
                    <a:pt x="415493" y="566563"/>
                  </a:cubicBezTo>
                  <a:lnTo>
                    <a:pt x="415493" y="475547"/>
                  </a:lnTo>
                  <a:lnTo>
                    <a:pt x="324368" y="475547"/>
                  </a:lnTo>
                  <a:cubicBezTo>
                    <a:pt x="318293" y="475547"/>
                    <a:pt x="313737" y="470996"/>
                    <a:pt x="313737" y="464928"/>
                  </a:cubicBezTo>
                  <a:lnTo>
                    <a:pt x="313737" y="364052"/>
                  </a:lnTo>
                  <a:cubicBezTo>
                    <a:pt x="313737" y="357984"/>
                    <a:pt x="318293" y="354192"/>
                    <a:pt x="324368" y="354192"/>
                  </a:cubicBezTo>
                  <a:lnTo>
                    <a:pt x="364615" y="354192"/>
                  </a:lnTo>
                  <a:lnTo>
                    <a:pt x="364615" y="212359"/>
                  </a:lnTo>
                  <a:cubicBezTo>
                    <a:pt x="364615" y="172918"/>
                    <a:pt x="395749" y="141821"/>
                    <a:pt x="435237" y="141821"/>
                  </a:cubicBezTo>
                  <a:close/>
                  <a:moveTo>
                    <a:pt x="70651" y="141821"/>
                  </a:moveTo>
                  <a:lnTo>
                    <a:pt x="172449" y="141821"/>
                  </a:lnTo>
                  <a:cubicBezTo>
                    <a:pt x="211953" y="141821"/>
                    <a:pt x="243100" y="172918"/>
                    <a:pt x="243100" y="212359"/>
                  </a:cubicBezTo>
                  <a:lnTo>
                    <a:pt x="243100" y="354192"/>
                  </a:lnTo>
                  <a:lnTo>
                    <a:pt x="283363" y="354192"/>
                  </a:lnTo>
                  <a:cubicBezTo>
                    <a:pt x="289441" y="354192"/>
                    <a:pt x="293999" y="357984"/>
                    <a:pt x="293999" y="364052"/>
                  </a:cubicBezTo>
                  <a:lnTo>
                    <a:pt x="293999" y="464928"/>
                  </a:lnTo>
                  <a:cubicBezTo>
                    <a:pt x="293999" y="470996"/>
                    <a:pt x="289441" y="475547"/>
                    <a:pt x="283363" y="475547"/>
                  </a:cubicBezTo>
                  <a:lnTo>
                    <a:pt x="192201" y="475547"/>
                  </a:lnTo>
                  <a:lnTo>
                    <a:pt x="192201" y="566563"/>
                  </a:lnTo>
                  <a:cubicBezTo>
                    <a:pt x="192201" y="572631"/>
                    <a:pt x="188402" y="576423"/>
                    <a:pt x="182325" y="576423"/>
                  </a:cubicBezTo>
                  <a:lnTo>
                    <a:pt x="121550" y="576423"/>
                  </a:lnTo>
                  <a:lnTo>
                    <a:pt x="60775" y="576423"/>
                  </a:lnTo>
                  <a:cubicBezTo>
                    <a:pt x="54697" y="576423"/>
                    <a:pt x="50899" y="572631"/>
                    <a:pt x="50899" y="566563"/>
                  </a:cubicBezTo>
                  <a:lnTo>
                    <a:pt x="50899" y="222219"/>
                  </a:lnTo>
                  <a:lnTo>
                    <a:pt x="70651" y="222219"/>
                  </a:lnTo>
                  <a:lnTo>
                    <a:pt x="70651" y="555944"/>
                  </a:lnTo>
                  <a:lnTo>
                    <a:pt x="111674" y="555944"/>
                  </a:lnTo>
                  <a:lnTo>
                    <a:pt x="111674" y="364052"/>
                  </a:lnTo>
                  <a:lnTo>
                    <a:pt x="131426" y="364052"/>
                  </a:lnTo>
                  <a:lnTo>
                    <a:pt x="131426" y="555944"/>
                  </a:lnTo>
                  <a:lnTo>
                    <a:pt x="172449" y="555944"/>
                  </a:lnTo>
                  <a:lnTo>
                    <a:pt x="172449" y="464928"/>
                  </a:lnTo>
                  <a:lnTo>
                    <a:pt x="172449" y="364052"/>
                  </a:lnTo>
                  <a:lnTo>
                    <a:pt x="172449" y="222219"/>
                  </a:lnTo>
                  <a:lnTo>
                    <a:pt x="192201" y="222219"/>
                  </a:lnTo>
                  <a:lnTo>
                    <a:pt x="192201" y="354192"/>
                  </a:lnTo>
                  <a:lnTo>
                    <a:pt x="222588" y="354192"/>
                  </a:lnTo>
                  <a:lnTo>
                    <a:pt x="222588" y="212359"/>
                  </a:lnTo>
                  <a:cubicBezTo>
                    <a:pt x="222588" y="184295"/>
                    <a:pt x="200557" y="161541"/>
                    <a:pt x="172449" y="161541"/>
                  </a:cubicBezTo>
                  <a:lnTo>
                    <a:pt x="161053" y="161541"/>
                  </a:lnTo>
                  <a:lnTo>
                    <a:pt x="132945" y="236630"/>
                  </a:lnTo>
                  <a:cubicBezTo>
                    <a:pt x="129906" y="239663"/>
                    <a:pt x="125348" y="242697"/>
                    <a:pt x="121550" y="242697"/>
                  </a:cubicBezTo>
                  <a:cubicBezTo>
                    <a:pt x="117751" y="242697"/>
                    <a:pt x="113193" y="239663"/>
                    <a:pt x="112433" y="236630"/>
                  </a:cubicBezTo>
                  <a:lnTo>
                    <a:pt x="84325" y="161541"/>
                  </a:lnTo>
                  <a:lnTo>
                    <a:pt x="70651" y="161541"/>
                  </a:lnTo>
                  <a:cubicBezTo>
                    <a:pt x="42542" y="161541"/>
                    <a:pt x="20511" y="184295"/>
                    <a:pt x="20511" y="212359"/>
                  </a:cubicBezTo>
                  <a:lnTo>
                    <a:pt x="20511" y="354192"/>
                  </a:lnTo>
                  <a:lnTo>
                    <a:pt x="0" y="354192"/>
                  </a:lnTo>
                  <a:lnTo>
                    <a:pt x="0" y="212359"/>
                  </a:lnTo>
                  <a:cubicBezTo>
                    <a:pt x="0" y="172918"/>
                    <a:pt x="31147" y="141821"/>
                    <a:pt x="70651" y="141821"/>
                  </a:cubicBezTo>
                  <a:close/>
                  <a:moveTo>
                    <a:pt x="476209" y="20480"/>
                  </a:moveTo>
                  <a:cubicBezTo>
                    <a:pt x="458748" y="20480"/>
                    <a:pt x="445841" y="33374"/>
                    <a:pt x="445841" y="50820"/>
                  </a:cubicBezTo>
                  <a:lnTo>
                    <a:pt x="445841" y="81160"/>
                  </a:lnTo>
                  <a:cubicBezTo>
                    <a:pt x="445841" y="97847"/>
                    <a:pt x="458748" y="111500"/>
                    <a:pt x="476209" y="111500"/>
                  </a:cubicBezTo>
                  <a:lnTo>
                    <a:pt x="495949" y="111500"/>
                  </a:lnTo>
                  <a:cubicBezTo>
                    <a:pt x="513411" y="111500"/>
                    <a:pt x="526318" y="97847"/>
                    <a:pt x="526318" y="81160"/>
                  </a:cubicBezTo>
                  <a:lnTo>
                    <a:pt x="526318" y="50820"/>
                  </a:lnTo>
                  <a:cubicBezTo>
                    <a:pt x="526318" y="33374"/>
                    <a:pt x="513411" y="20480"/>
                    <a:pt x="495949" y="20480"/>
                  </a:cubicBezTo>
                  <a:close/>
                  <a:moveTo>
                    <a:pt x="111665" y="20480"/>
                  </a:moveTo>
                  <a:cubicBezTo>
                    <a:pt x="94203" y="20480"/>
                    <a:pt x="81296" y="33374"/>
                    <a:pt x="81296" y="50820"/>
                  </a:cubicBezTo>
                  <a:lnTo>
                    <a:pt x="81296" y="81160"/>
                  </a:lnTo>
                  <a:cubicBezTo>
                    <a:pt x="81296" y="97847"/>
                    <a:pt x="94203" y="111500"/>
                    <a:pt x="111665" y="111500"/>
                  </a:cubicBezTo>
                  <a:lnTo>
                    <a:pt x="131405" y="111500"/>
                  </a:lnTo>
                  <a:cubicBezTo>
                    <a:pt x="148866" y="111500"/>
                    <a:pt x="161773" y="97847"/>
                    <a:pt x="161773" y="81160"/>
                  </a:cubicBezTo>
                  <a:lnTo>
                    <a:pt x="161773" y="50820"/>
                  </a:lnTo>
                  <a:cubicBezTo>
                    <a:pt x="161773" y="33374"/>
                    <a:pt x="148866" y="20480"/>
                    <a:pt x="131405" y="20480"/>
                  </a:cubicBezTo>
                  <a:close/>
                  <a:moveTo>
                    <a:pt x="476209" y="0"/>
                  </a:moveTo>
                  <a:lnTo>
                    <a:pt x="495949" y="0"/>
                  </a:lnTo>
                  <a:cubicBezTo>
                    <a:pt x="524799" y="0"/>
                    <a:pt x="546816" y="21997"/>
                    <a:pt x="546816" y="50820"/>
                  </a:cubicBezTo>
                  <a:lnTo>
                    <a:pt x="546816" y="81160"/>
                  </a:lnTo>
                  <a:cubicBezTo>
                    <a:pt x="546816" y="109224"/>
                    <a:pt x="524799" y="131221"/>
                    <a:pt x="495949" y="131221"/>
                  </a:cubicBezTo>
                  <a:lnTo>
                    <a:pt x="476209" y="131221"/>
                  </a:lnTo>
                  <a:cubicBezTo>
                    <a:pt x="447359" y="131221"/>
                    <a:pt x="425342" y="109224"/>
                    <a:pt x="425342" y="81160"/>
                  </a:cubicBezTo>
                  <a:lnTo>
                    <a:pt x="425342" y="50820"/>
                  </a:lnTo>
                  <a:cubicBezTo>
                    <a:pt x="425342" y="21997"/>
                    <a:pt x="447359" y="0"/>
                    <a:pt x="476209" y="0"/>
                  </a:cubicBezTo>
                  <a:close/>
                  <a:moveTo>
                    <a:pt x="111665" y="0"/>
                  </a:moveTo>
                  <a:lnTo>
                    <a:pt x="131405" y="0"/>
                  </a:lnTo>
                  <a:cubicBezTo>
                    <a:pt x="160255" y="0"/>
                    <a:pt x="182272" y="21997"/>
                    <a:pt x="182272" y="50820"/>
                  </a:cubicBezTo>
                  <a:lnTo>
                    <a:pt x="182272" y="81160"/>
                  </a:lnTo>
                  <a:cubicBezTo>
                    <a:pt x="182272" y="109224"/>
                    <a:pt x="160255" y="131221"/>
                    <a:pt x="131405" y="131221"/>
                  </a:cubicBezTo>
                  <a:lnTo>
                    <a:pt x="111665" y="131221"/>
                  </a:lnTo>
                  <a:cubicBezTo>
                    <a:pt x="82815" y="131221"/>
                    <a:pt x="60798" y="109224"/>
                    <a:pt x="60798" y="81160"/>
                  </a:cubicBezTo>
                  <a:lnTo>
                    <a:pt x="60798" y="50820"/>
                  </a:lnTo>
                  <a:cubicBezTo>
                    <a:pt x="60798" y="21997"/>
                    <a:pt x="82815" y="0"/>
                    <a:pt x="11166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59" name="ï$líḑe">
            <a:extLst>
              <a:ext uri="{FF2B5EF4-FFF2-40B4-BE49-F238E27FC236}">
                <a16:creationId xmlns:a16="http://schemas.microsoft.com/office/drawing/2014/main" id="{23842C38-04F3-4C38-A155-62ED89837019}"/>
              </a:ext>
            </a:extLst>
          </p:cNvPr>
          <p:cNvGrpSpPr/>
          <p:nvPr/>
        </p:nvGrpSpPr>
        <p:grpSpPr>
          <a:xfrm>
            <a:off x="7009815" y="1773819"/>
            <a:ext cx="694267" cy="694267"/>
            <a:chOff x="1631182" y="2365093"/>
            <a:chExt cx="925689" cy="925689"/>
          </a:xfrm>
        </p:grpSpPr>
        <p:sp>
          <p:nvSpPr>
            <p:cNvPr id="60" name="íṡ1iḑê">
              <a:extLst>
                <a:ext uri="{FF2B5EF4-FFF2-40B4-BE49-F238E27FC236}">
                  <a16:creationId xmlns:a16="http://schemas.microsoft.com/office/drawing/2014/main" id="{4DAC512C-21A1-4255-B4F6-8EF8E600292C}"/>
                </a:ext>
              </a:extLst>
            </p:cNvPr>
            <p:cNvSpPr/>
            <p:nvPr/>
          </p:nvSpPr>
          <p:spPr>
            <a:xfrm>
              <a:off x="1631182" y="2365093"/>
              <a:ext cx="925689" cy="925689"/>
            </a:xfrm>
            <a:prstGeom prst="ellipse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1" name="íšľïďè">
              <a:extLst>
                <a:ext uri="{FF2B5EF4-FFF2-40B4-BE49-F238E27FC236}">
                  <a16:creationId xmlns:a16="http://schemas.microsoft.com/office/drawing/2014/main" id="{B208BC5E-8977-41E1-B10A-49B482A838B3}"/>
                </a:ext>
              </a:extLst>
            </p:cNvPr>
            <p:cNvSpPr/>
            <p:nvPr/>
          </p:nvSpPr>
          <p:spPr>
            <a:xfrm>
              <a:off x="1822296" y="2556617"/>
              <a:ext cx="543462" cy="542641"/>
            </a:xfrm>
            <a:custGeom>
              <a:avLst/>
              <a:gdLst>
                <a:gd name="connsiteX0" fmla="*/ 331437 w 607639"/>
                <a:gd name="connsiteY0" fmla="*/ 260034 h 606722"/>
                <a:gd name="connsiteX1" fmla="*/ 352806 w 607639"/>
                <a:gd name="connsiteY1" fmla="*/ 260034 h 606722"/>
                <a:gd name="connsiteX2" fmla="*/ 326808 w 607639"/>
                <a:gd name="connsiteY2" fmla="*/ 311215 h 606722"/>
                <a:gd name="connsiteX3" fmla="*/ 345238 w 607639"/>
                <a:gd name="connsiteY3" fmla="*/ 311215 h 606722"/>
                <a:gd name="connsiteX4" fmla="*/ 345238 w 607639"/>
                <a:gd name="connsiteY4" fmla="*/ 292555 h 606722"/>
                <a:gd name="connsiteX5" fmla="*/ 365805 w 607639"/>
                <a:gd name="connsiteY5" fmla="*/ 292555 h 606722"/>
                <a:gd name="connsiteX6" fmla="*/ 365805 w 607639"/>
                <a:gd name="connsiteY6" fmla="*/ 311215 h 606722"/>
                <a:gd name="connsiteX7" fmla="*/ 377736 w 607639"/>
                <a:gd name="connsiteY7" fmla="*/ 311215 h 606722"/>
                <a:gd name="connsiteX8" fmla="*/ 377736 w 607639"/>
                <a:gd name="connsiteY8" fmla="*/ 328008 h 606722"/>
                <a:gd name="connsiteX9" fmla="*/ 365805 w 607639"/>
                <a:gd name="connsiteY9" fmla="*/ 328008 h 606722"/>
                <a:gd name="connsiteX10" fmla="*/ 365805 w 607639"/>
                <a:gd name="connsiteY10" fmla="*/ 347112 h 606722"/>
                <a:gd name="connsiteX11" fmla="*/ 345238 w 607639"/>
                <a:gd name="connsiteY11" fmla="*/ 347112 h 606722"/>
                <a:gd name="connsiteX12" fmla="*/ 345238 w 607639"/>
                <a:gd name="connsiteY12" fmla="*/ 328008 h 606722"/>
                <a:gd name="connsiteX13" fmla="*/ 303925 w 607639"/>
                <a:gd name="connsiteY13" fmla="*/ 328008 h 606722"/>
                <a:gd name="connsiteX14" fmla="*/ 303925 w 607639"/>
                <a:gd name="connsiteY14" fmla="*/ 313258 h 606722"/>
                <a:gd name="connsiteX15" fmla="*/ 263973 w 607639"/>
                <a:gd name="connsiteY15" fmla="*/ 259187 h 606722"/>
                <a:gd name="connsiteX16" fmla="*/ 293794 w 607639"/>
                <a:gd name="connsiteY16" fmla="*/ 281834 h 606722"/>
                <a:gd name="connsiteX17" fmla="*/ 277325 w 607639"/>
                <a:gd name="connsiteY17" fmla="*/ 310876 h 606722"/>
                <a:gd name="connsiteX18" fmla="*/ 259522 w 607639"/>
                <a:gd name="connsiteY18" fmla="*/ 329616 h 606722"/>
                <a:gd name="connsiteX19" fmla="*/ 296375 w 607639"/>
                <a:gd name="connsiteY19" fmla="*/ 329616 h 606722"/>
                <a:gd name="connsiteX20" fmla="*/ 296375 w 607639"/>
                <a:gd name="connsiteY20" fmla="*/ 347112 h 606722"/>
                <a:gd name="connsiteX21" fmla="*/ 231125 w 607639"/>
                <a:gd name="connsiteY21" fmla="*/ 347112 h 606722"/>
                <a:gd name="connsiteX22" fmla="*/ 231125 w 607639"/>
                <a:gd name="connsiteY22" fmla="*/ 332902 h 606722"/>
                <a:gd name="connsiteX23" fmla="*/ 262192 w 607639"/>
                <a:gd name="connsiteY23" fmla="*/ 299863 h 606722"/>
                <a:gd name="connsiteX24" fmla="*/ 270560 w 607639"/>
                <a:gd name="connsiteY24" fmla="*/ 284943 h 606722"/>
                <a:gd name="connsiteX25" fmla="*/ 260679 w 607639"/>
                <a:gd name="connsiteY25" fmla="*/ 277127 h 606722"/>
                <a:gd name="connsiteX26" fmla="*/ 237000 w 607639"/>
                <a:gd name="connsiteY26" fmla="*/ 288140 h 606722"/>
                <a:gd name="connsiteX27" fmla="*/ 228632 w 607639"/>
                <a:gd name="connsiteY27" fmla="*/ 272243 h 606722"/>
                <a:gd name="connsiteX28" fmla="*/ 263973 w 607639"/>
                <a:gd name="connsiteY28" fmla="*/ 259187 h 606722"/>
                <a:gd name="connsiteX29" fmla="*/ 303775 w 607639"/>
                <a:gd name="connsiteY29" fmla="*/ 150093 h 606722"/>
                <a:gd name="connsiteX30" fmla="*/ 303775 w 607639"/>
                <a:gd name="connsiteY30" fmla="*/ 168846 h 606722"/>
                <a:gd name="connsiteX31" fmla="*/ 169087 w 607639"/>
                <a:gd name="connsiteY31" fmla="*/ 303317 h 606722"/>
                <a:gd name="connsiteX32" fmla="*/ 303775 w 607639"/>
                <a:gd name="connsiteY32" fmla="*/ 437787 h 606722"/>
                <a:gd name="connsiteX33" fmla="*/ 438462 w 607639"/>
                <a:gd name="connsiteY33" fmla="*/ 303317 h 606722"/>
                <a:gd name="connsiteX34" fmla="*/ 375881 w 607639"/>
                <a:gd name="connsiteY34" fmla="*/ 189732 h 606722"/>
                <a:gd name="connsiteX35" fmla="*/ 375881 w 607639"/>
                <a:gd name="connsiteY35" fmla="*/ 228305 h 606722"/>
                <a:gd name="connsiteX36" fmla="*/ 357098 w 607639"/>
                <a:gd name="connsiteY36" fmla="*/ 228305 h 606722"/>
                <a:gd name="connsiteX37" fmla="*/ 357098 w 607639"/>
                <a:gd name="connsiteY37" fmla="*/ 162625 h 606722"/>
                <a:gd name="connsiteX38" fmla="*/ 422883 w 607639"/>
                <a:gd name="connsiteY38" fmla="*/ 162625 h 606722"/>
                <a:gd name="connsiteX39" fmla="*/ 422883 w 607639"/>
                <a:gd name="connsiteY39" fmla="*/ 181378 h 606722"/>
                <a:gd name="connsiteX40" fmla="*/ 396712 w 607639"/>
                <a:gd name="connsiteY40" fmla="*/ 181378 h 606722"/>
                <a:gd name="connsiteX41" fmla="*/ 457334 w 607639"/>
                <a:gd name="connsiteY41" fmla="*/ 303317 h 606722"/>
                <a:gd name="connsiteX42" fmla="*/ 303775 w 607639"/>
                <a:gd name="connsiteY42" fmla="*/ 456629 h 606722"/>
                <a:gd name="connsiteX43" fmla="*/ 150304 w 607639"/>
                <a:gd name="connsiteY43" fmla="*/ 303317 h 606722"/>
                <a:gd name="connsiteX44" fmla="*/ 303775 w 607639"/>
                <a:gd name="connsiteY44" fmla="*/ 150093 h 606722"/>
                <a:gd name="connsiteX45" fmla="*/ 294429 w 607639"/>
                <a:gd name="connsiteY45" fmla="*/ 68961 h 606722"/>
                <a:gd name="connsiteX46" fmla="*/ 135015 w 607639"/>
                <a:gd name="connsiteY46" fmla="*/ 140325 h 606722"/>
                <a:gd name="connsiteX47" fmla="*/ 172666 w 607639"/>
                <a:gd name="connsiteY47" fmla="*/ 177918 h 606722"/>
                <a:gd name="connsiteX48" fmla="*/ 159314 w 607639"/>
                <a:gd name="connsiteY48" fmla="*/ 191160 h 606722"/>
                <a:gd name="connsiteX49" fmla="*/ 122464 w 607639"/>
                <a:gd name="connsiteY49" fmla="*/ 154367 h 606722"/>
                <a:gd name="connsiteX50" fmla="*/ 69060 w 607639"/>
                <a:gd name="connsiteY50" fmla="*/ 293985 h 606722"/>
                <a:gd name="connsiteX51" fmla="*/ 122108 w 607639"/>
                <a:gd name="connsiteY51" fmla="*/ 293985 h 606722"/>
                <a:gd name="connsiteX52" fmla="*/ 122108 w 607639"/>
                <a:gd name="connsiteY52" fmla="*/ 312737 h 606722"/>
                <a:gd name="connsiteX53" fmla="*/ 69060 w 607639"/>
                <a:gd name="connsiteY53" fmla="*/ 312737 h 606722"/>
                <a:gd name="connsiteX54" fmla="*/ 122464 w 607639"/>
                <a:gd name="connsiteY54" fmla="*/ 452355 h 606722"/>
                <a:gd name="connsiteX55" fmla="*/ 159314 w 607639"/>
                <a:gd name="connsiteY55" fmla="*/ 415562 h 606722"/>
                <a:gd name="connsiteX56" fmla="*/ 172666 w 607639"/>
                <a:gd name="connsiteY56" fmla="*/ 428804 h 606722"/>
                <a:gd name="connsiteX57" fmla="*/ 135015 w 607639"/>
                <a:gd name="connsiteY57" fmla="*/ 466308 h 606722"/>
                <a:gd name="connsiteX58" fmla="*/ 294429 w 607639"/>
                <a:gd name="connsiteY58" fmla="*/ 537672 h 606722"/>
                <a:gd name="connsiteX59" fmla="*/ 294429 w 607639"/>
                <a:gd name="connsiteY59" fmla="*/ 484705 h 606722"/>
                <a:gd name="connsiteX60" fmla="*/ 313210 w 607639"/>
                <a:gd name="connsiteY60" fmla="*/ 484705 h 606722"/>
                <a:gd name="connsiteX61" fmla="*/ 313210 w 607639"/>
                <a:gd name="connsiteY61" fmla="*/ 537672 h 606722"/>
                <a:gd name="connsiteX62" fmla="*/ 472534 w 607639"/>
                <a:gd name="connsiteY62" fmla="*/ 466308 h 606722"/>
                <a:gd name="connsiteX63" fmla="*/ 434973 w 607639"/>
                <a:gd name="connsiteY63" fmla="*/ 428804 h 606722"/>
                <a:gd name="connsiteX64" fmla="*/ 448235 w 607639"/>
                <a:gd name="connsiteY64" fmla="*/ 415562 h 606722"/>
                <a:gd name="connsiteX65" fmla="*/ 485085 w 607639"/>
                <a:gd name="connsiteY65" fmla="*/ 452355 h 606722"/>
                <a:gd name="connsiteX66" fmla="*/ 538489 w 607639"/>
                <a:gd name="connsiteY66" fmla="*/ 312737 h 606722"/>
                <a:gd name="connsiteX67" fmla="*/ 485441 w 607639"/>
                <a:gd name="connsiteY67" fmla="*/ 312737 h 606722"/>
                <a:gd name="connsiteX68" fmla="*/ 485441 w 607639"/>
                <a:gd name="connsiteY68" fmla="*/ 293985 h 606722"/>
                <a:gd name="connsiteX69" fmla="*/ 538489 w 607639"/>
                <a:gd name="connsiteY69" fmla="*/ 293985 h 606722"/>
                <a:gd name="connsiteX70" fmla="*/ 485174 w 607639"/>
                <a:gd name="connsiteY70" fmla="*/ 154278 h 606722"/>
                <a:gd name="connsiteX71" fmla="*/ 448235 w 607639"/>
                <a:gd name="connsiteY71" fmla="*/ 191160 h 606722"/>
                <a:gd name="connsiteX72" fmla="*/ 434973 w 607639"/>
                <a:gd name="connsiteY72" fmla="*/ 177918 h 606722"/>
                <a:gd name="connsiteX73" fmla="*/ 472623 w 607639"/>
                <a:gd name="connsiteY73" fmla="*/ 140236 h 606722"/>
                <a:gd name="connsiteX74" fmla="*/ 313210 w 607639"/>
                <a:gd name="connsiteY74" fmla="*/ 69050 h 606722"/>
                <a:gd name="connsiteX75" fmla="*/ 313210 w 607639"/>
                <a:gd name="connsiteY75" fmla="*/ 121929 h 606722"/>
                <a:gd name="connsiteX76" fmla="*/ 294429 w 607639"/>
                <a:gd name="connsiteY76" fmla="*/ 121929 h 606722"/>
                <a:gd name="connsiteX77" fmla="*/ 303775 w 607639"/>
                <a:gd name="connsiteY77" fmla="*/ 50031 h 606722"/>
                <a:gd name="connsiteX78" fmla="*/ 492739 w 607639"/>
                <a:gd name="connsiteY78" fmla="*/ 134193 h 606722"/>
                <a:gd name="connsiteX79" fmla="*/ 557537 w 607639"/>
                <a:gd name="connsiteY79" fmla="*/ 303317 h 606722"/>
                <a:gd name="connsiteX80" fmla="*/ 303775 w 607639"/>
                <a:gd name="connsiteY80" fmla="*/ 556691 h 606722"/>
                <a:gd name="connsiteX81" fmla="*/ 50101 w 607639"/>
                <a:gd name="connsiteY81" fmla="*/ 303317 h 606722"/>
                <a:gd name="connsiteX82" fmla="*/ 303775 w 607639"/>
                <a:gd name="connsiteY82" fmla="*/ 50031 h 606722"/>
                <a:gd name="connsiteX83" fmla="*/ 303775 w 607639"/>
                <a:gd name="connsiteY83" fmla="*/ 18752 h 606722"/>
                <a:gd name="connsiteX84" fmla="*/ 102267 w 607639"/>
                <a:gd name="connsiteY84" fmla="*/ 102113 h 606722"/>
                <a:gd name="connsiteX85" fmla="*/ 18780 w 607639"/>
                <a:gd name="connsiteY85" fmla="*/ 303317 h 606722"/>
                <a:gd name="connsiteX86" fmla="*/ 102267 w 607639"/>
                <a:gd name="connsiteY86" fmla="*/ 504609 h 606722"/>
                <a:gd name="connsiteX87" fmla="*/ 303775 w 607639"/>
                <a:gd name="connsiteY87" fmla="*/ 587970 h 606722"/>
                <a:gd name="connsiteX88" fmla="*/ 505372 w 607639"/>
                <a:gd name="connsiteY88" fmla="*/ 504609 h 606722"/>
                <a:gd name="connsiteX89" fmla="*/ 588859 w 607639"/>
                <a:gd name="connsiteY89" fmla="*/ 303317 h 606722"/>
                <a:gd name="connsiteX90" fmla="*/ 505372 w 607639"/>
                <a:gd name="connsiteY90" fmla="*/ 102113 h 606722"/>
                <a:gd name="connsiteX91" fmla="*/ 303775 w 607639"/>
                <a:gd name="connsiteY91" fmla="*/ 18752 h 606722"/>
                <a:gd name="connsiteX92" fmla="*/ 303775 w 607639"/>
                <a:gd name="connsiteY92" fmla="*/ 0 h 606722"/>
                <a:gd name="connsiteX93" fmla="*/ 518634 w 607639"/>
                <a:gd name="connsiteY93" fmla="*/ 88871 h 606722"/>
                <a:gd name="connsiteX94" fmla="*/ 607639 w 607639"/>
                <a:gd name="connsiteY94" fmla="*/ 303317 h 606722"/>
                <a:gd name="connsiteX95" fmla="*/ 518634 w 607639"/>
                <a:gd name="connsiteY95" fmla="*/ 517851 h 606722"/>
                <a:gd name="connsiteX96" fmla="*/ 303775 w 607639"/>
                <a:gd name="connsiteY96" fmla="*/ 606722 h 606722"/>
                <a:gd name="connsiteX97" fmla="*/ 89005 w 607639"/>
                <a:gd name="connsiteY97" fmla="*/ 517851 h 606722"/>
                <a:gd name="connsiteX98" fmla="*/ 0 w 607639"/>
                <a:gd name="connsiteY98" fmla="*/ 303317 h 606722"/>
                <a:gd name="connsiteX99" fmla="*/ 89005 w 607639"/>
                <a:gd name="connsiteY99" fmla="*/ 88871 h 606722"/>
                <a:gd name="connsiteX100" fmla="*/ 303775 w 607639"/>
                <a:gd name="connsiteY10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607639" h="606722">
                  <a:moveTo>
                    <a:pt x="331437" y="260034"/>
                  </a:moveTo>
                  <a:lnTo>
                    <a:pt x="352806" y="260034"/>
                  </a:lnTo>
                  <a:lnTo>
                    <a:pt x="326808" y="311215"/>
                  </a:lnTo>
                  <a:lnTo>
                    <a:pt x="345238" y="311215"/>
                  </a:lnTo>
                  <a:lnTo>
                    <a:pt x="345238" y="292555"/>
                  </a:lnTo>
                  <a:lnTo>
                    <a:pt x="365805" y="292555"/>
                  </a:lnTo>
                  <a:lnTo>
                    <a:pt x="365805" y="311215"/>
                  </a:lnTo>
                  <a:lnTo>
                    <a:pt x="377736" y="311215"/>
                  </a:lnTo>
                  <a:lnTo>
                    <a:pt x="377736" y="328008"/>
                  </a:lnTo>
                  <a:lnTo>
                    <a:pt x="365805" y="328008"/>
                  </a:lnTo>
                  <a:lnTo>
                    <a:pt x="365805" y="347112"/>
                  </a:lnTo>
                  <a:lnTo>
                    <a:pt x="345238" y="347112"/>
                  </a:lnTo>
                  <a:lnTo>
                    <a:pt x="345238" y="328008"/>
                  </a:lnTo>
                  <a:lnTo>
                    <a:pt x="303925" y="328008"/>
                  </a:lnTo>
                  <a:lnTo>
                    <a:pt x="303925" y="313258"/>
                  </a:lnTo>
                  <a:close/>
                  <a:moveTo>
                    <a:pt x="263973" y="259187"/>
                  </a:moveTo>
                  <a:cubicBezTo>
                    <a:pt x="281242" y="259187"/>
                    <a:pt x="293794" y="268068"/>
                    <a:pt x="293794" y="281834"/>
                  </a:cubicBezTo>
                  <a:cubicBezTo>
                    <a:pt x="293794" y="291337"/>
                    <a:pt x="286761" y="301107"/>
                    <a:pt x="277325" y="310876"/>
                  </a:cubicBezTo>
                  <a:lnTo>
                    <a:pt x="259522" y="329616"/>
                  </a:lnTo>
                  <a:lnTo>
                    <a:pt x="296375" y="329616"/>
                  </a:lnTo>
                  <a:lnTo>
                    <a:pt x="296375" y="347112"/>
                  </a:lnTo>
                  <a:lnTo>
                    <a:pt x="231125" y="347112"/>
                  </a:lnTo>
                  <a:lnTo>
                    <a:pt x="231125" y="332902"/>
                  </a:lnTo>
                  <a:lnTo>
                    <a:pt x="262192" y="299863"/>
                  </a:lnTo>
                  <a:cubicBezTo>
                    <a:pt x="267088" y="294890"/>
                    <a:pt x="270560" y="288939"/>
                    <a:pt x="270560" y="284943"/>
                  </a:cubicBezTo>
                  <a:cubicBezTo>
                    <a:pt x="270560" y="279969"/>
                    <a:pt x="266999" y="277127"/>
                    <a:pt x="260679" y="277127"/>
                  </a:cubicBezTo>
                  <a:cubicBezTo>
                    <a:pt x="253646" y="277127"/>
                    <a:pt x="244923" y="281213"/>
                    <a:pt x="237000" y="288140"/>
                  </a:cubicBezTo>
                  <a:lnTo>
                    <a:pt x="228632" y="272243"/>
                  </a:lnTo>
                  <a:cubicBezTo>
                    <a:pt x="239492" y="263983"/>
                    <a:pt x="251510" y="259187"/>
                    <a:pt x="263973" y="259187"/>
                  </a:cubicBezTo>
                  <a:close/>
                  <a:moveTo>
                    <a:pt x="303775" y="150093"/>
                  </a:moveTo>
                  <a:lnTo>
                    <a:pt x="303775" y="168846"/>
                  </a:lnTo>
                  <a:cubicBezTo>
                    <a:pt x="229532" y="168846"/>
                    <a:pt x="169087" y="229193"/>
                    <a:pt x="169087" y="303317"/>
                  </a:cubicBezTo>
                  <a:cubicBezTo>
                    <a:pt x="169087" y="377529"/>
                    <a:pt x="229532" y="437787"/>
                    <a:pt x="303775" y="437787"/>
                  </a:cubicBezTo>
                  <a:cubicBezTo>
                    <a:pt x="378106" y="437787"/>
                    <a:pt x="438462" y="377529"/>
                    <a:pt x="438462" y="303317"/>
                  </a:cubicBezTo>
                  <a:cubicBezTo>
                    <a:pt x="438462" y="257278"/>
                    <a:pt x="414605" y="214351"/>
                    <a:pt x="375881" y="189732"/>
                  </a:cubicBezTo>
                  <a:lnTo>
                    <a:pt x="375881" y="228305"/>
                  </a:lnTo>
                  <a:lnTo>
                    <a:pt x="357098" y="228305"/>
                  </a:lnTo>
                  <a:lnTo>
                    <a:pt x="357098" y="162625"/>
                  </a:lnTo>
                  <a:lnTo>
                    <a:pt x="422883" y="162625"/>
                  </a:lnTo>
                  <a:lnTo>
                    <a:pt x="422883" y="181378"/>
                  </a:lnTo>
                  <a:lnTo>
                    <a:pt x="396712" y="181378"/>
                  </a:lnTo>
                  <a:cubicBezTo>
                    <a:pt x="434545" y="210174"/>
                    <a:pt x="457334" y="255234"/>
                    <a:pt x="457334" y="303317"/>
                  </a:cubicBezTo>
                  <a:cubicBezTo>
                    <a:pt x="457334" y="387838"/>
                    <a:pt x="388433" y="456629"/>
                    <a:pt x="303775" y="456629"/>
                  </a:cubicBezTo>
                  <a:cubicBezTo>
                    <a:pt x="219206" y="456629"/>
                    <a:pt x="150304" y="387838"/>
                    <a:pt x="150304" y="303317"/>
                  </a:cubicBezTo>
                  <a:cubicBezTo>
                    <a:pt x="150304" y="218884"/>
                    <a:pt x="219206" y="150093"/>
                    <a:pt x="303775" y="150093"/>
                  </a:cubicBezTo>
                  <a:close/>
                  <a:moveTo>
                    <a:pt x="294429" y="68961"/>
                  </a:moveTo>
                  <a:cubicBezTo>
                    <a:pt x="231945" y="71449"/>
                    <a:pt x="175781" y="98377"/>
                    <a:pt x="135015" y="140325"/>
                  </a:cubicBezTo>
                  <a:lnTo>
                    <a:pt x="172666" y="177918"/>
                  </a:lnTo>
                  <a:lnTo>
                    <a:pt x="159314" y="191160"/>
                  </a:lnTo>
                  <a:lnTo>
                    <a:pt x="122464" y="154367"/>
                  </a:lnTo>
                  <a:cubicBezTo>
                    <a:pt x="90867" y="192671"/>
                    <a:pt x="71196" y="241106"/>
                    <a:pt x="69060" y="293985"/>
                  </a:cubicBezTo>
                  <a:lnTo>
                    <a:pt x="122108" y="293985"/>
                  </a:lnTo>
                  <a:lnTo>
                    <a:pt x="122108" y="312737"/>
                  </a:lnTo>
                  <a:lnTo>
                    <a:pt x="69060" y="312737"/>
                  </a:lnTo>
                  <a:cubicBezTo>
                    <a:pt x="71196" y="365616"/>
                    <a:pt x="90867" y="414051"/>
                    <a:pt x="122464" y="452355"/>
                  </a:cubicBezTo>
                  <a:lnTo>
                    <a:pt x="159314" y="415562"/>
                  </a:lnTo>
                  <a:lnTo>
                    <a:pt x="172666" y="428804"/>
                  </a:lnTo>
                  <a:lnTo>
                    <a:pt x="135015" y="466308"/>
                  </a:lnTo>
                  <a:cubicBezTo>
                    <a:pt x="175781" y="508345"/>
                    <a:pt x="231945" y="535184"/>
                    <a:pt x="294429" y="537672"/>
                  </a:cubicBezTo>
                  <a:lnTo>
                    <a:pt x="294429" y="484705"/>
                  </a:lnTo>
                  <a:lnTo>
                    <a:pt x="313210" y="484705"/>
                  </a:lnTo>
                  <a:lnTo>
                    <a:pt x="313210" y="537672"/>
                  </a:lnTo>
                  <a:cubicBezTo>
                    <a:pt x="375604" y="535184"/>
                    <a:pt x="431858" y="508345"/>
                    <a:pt x="472534" y="466308"/>
                  </a:cubicBezTo>
                  <a:lnTo>
                    <a:pt x="434973" y="428804"/>
                  </a:lnTo>
                  <a:lnTo>
                    <a:pt x="448235" y="415562"/>
                  </a:lnTo>
                  <a:lnTo>
                    <a:pt x="485085" y="452355"/>
                  </a:lnTo>
                  <a:cubicBezTo>
                    <a:pt x="516682" y="414051"/>
                    <a:pt x="536442" y="365616"/>
                    <a:pt x="538489" y="312737"/>
                  </a:cubicBezTo>
                  <a:lnTo>
                    <a:pt x="485441" y="312737"/>
                  </a:lnTo>
                  <a:lnTo>
                    <a:pt x="485441" y="293985"/>
                  </a:lnTo>
                  <a:lnTo>
                    <a:pt x="538489" y="293985"/>
                  </a:lnTo>
                  <a:cubicBezTo>
                    <a:pt x="536442" y="242706"/>
                    <a:pt x="517751" y="193737"/>
                    <a:pt x="485174" y="154278"/>
                  </a:cubicBezTo>
                  <a:lnTo>
                    <a:pt x="448235" y="191160"/>
                  </a:lnTo>
                  <a:lnTo>
                    <a:pt x="434973" y="177918"/>
                  </a:lnTo>
                  <a:lnTo>
                    <a:pt x="472623" y="140236"/>
                  </a:lnTo>
                  <a:cubicBezTo>
                    <a:pt x="430611" y="96955"/>
                    <a:pt x="373379" y="71449"/>
                    <a:pt x="313210" y="69050"/>
                  </a:cubicBezTo>
                  <a:lnTo>
                    <a:pt x="313210" y="121929"/>
                  </a:lnTo>
                  <a:lnTo>
                    <a:pt x="294429" y="121929"/>
                  </a:lnTo>
                  <a:close/>
                  <a:moveTo>
                    <a:pt x="303775" y="50031"/>
                  </a:moveTo>
                  <a:cubicBezTo>
                    <a:pt x="375693" y="50031"/>
                    <a:pt x="444497" y="80692"/>
                    <a:pt x="492739" y="134193"/>
                  </a:cubicBezTo>
                  <a:cubicBezTo>
                    <a:pt x="534484" y="180673"/>
                    <a:pt x="557537" y="240662"/>
                    <a:pt x="557537" y="303317"/>
                  </a:cubicBezTo>
                  <a:cubicBezTo>
                    <a:pt x="557537" y="443024"/>
                    <a:pt x="443696" y="556691"/>
                    <a:pt x="303775" y="556691"/>
                  </a:cubicBezTo>
                  <a:cubicBezTo>
                    <a:pt x="163943" y="556691"/>
                    <a:pt x="50101" y="443024"/>
                    <a:pt x="50101" y="303317"/>
                  </a:cubicBezTo>
                  <a:cubicBezTo>
                    <a:pt x="50101" y="163698"/>
                    <a:pt x="163943" y="50031"/>
                    <a:pt x="303775" y="50031"/>
                  </a:cubicBezTo>
                  <a:close/>
                  <a:moveTo>
                    <a:pt x="303775" y="18752"/>
                  </a:moveTo>
                  <a:cubicBezTo>
                    <a:pt x="227676" y="18752"/>
                    <a:pt x="156115" y="48346"/>
                    <a:pt x="102267" y="102113"/>
                  </a:cubicBezTo>
                  <a:cubicBezTo>
                    <a:pt x="48419" y="155880"/>
                    <a:pt x="18780" y="227332"/>
                    <a:pt x="18780" y="303317"/>
                  </a:cubicBezTo>
                  <a:cubicBezTo>
                    <a:pt x="18780" y="379390"/>
                    <a:pt x="48419" y="450842"/>
                    <a:pt x="102267" y="504609"/>
                  </a:cubicBezTo>
                  <a:cubicBezTo>
                    <a:pt x="156115" y="558287"/>
                    <a:pt x="227676" y="587970"/>
                    <a:pt x="303775" y="587970"/>
                  </a:cubicBezTo>
                  <a:cubicBezTo>
                    <a:pt x="379964" y="587970"/>
                    <a:pt x="451524" y="558287"/>
                    <a:pt x="505372" y="504609"/>
                  </a:cubicBezTo>
                  <a:cubicBezTo>
                    <a:pt x="559131" y="450842"/>
                    <a:pt x="588859" y="379390"/>
                    <a:pt x="588859" y="303317"/>
                  </a:cubicBezTo>
                  <a:cubicBezTo>
                    <a:pt x="588859" y="227332"/>
                    <a:pt x="559131" y="155880"/>
                    <a:pt x="505372" y="102113"/>
                  </a:cubicBezTo>
                  <a:cubicBezTo>
                    <a:pt x="451524" y="48346"/>
                    <a:pt x="379964" y="18752"/>
                    <a:pt x="303775" y="18752"/>
                  </a:cubicBezTo>
                  <a:close/>
                  <a:moveTo>
                    <a:pt x="303775" y="0"/>
                  </a:moveTo>
                  <a:cubicBezTo>
                    <a:pt x="384948" y="0"/>
                    <a:pt x="461226" y="31549"/>
                    <a:pt x="518634" y="88871"/>
                  </a:cubicBezTo>
                  <a:cubicBezTo>
                    <a:pt x="576042" y="146104"/>
                    <a:pt x="607639" y="222355"/>
                    <a:pt x="607639" y="303317"/>
                  </a:cubicBezTo>
                  <a:cubicBezTo>
                    <a:pt x="607639" y="384367"/>
                    <a:pt x="576042" y="460529"/>
                    <a:pt x="518634" y="517851"/>
                  </a:cubicBezTo>
                  <a:cubicBezTo>
                    <a:pt x="461226" y="575173"/>
                    <a:pt x="384948" y="606722"/>
                    <a:pt x="303775" y="606722"/>
                  </a:cubicBezTo>
                  <a:cubicBezTo>
                    <a:pt x="222691" y="606722"/>
                    <a:pt x="146324" y="575173"/>
                    <a:pt x="89005" y="517851"/>
                  </a:cubicBezTo>
                  <a:cubicBezTo>
                    <a:pt x="31597" y="460529"/>
                    <a:pt x="0" y="384367"/>
                    <a:pt x="0" y="303317"/>
                  </a:cubicBezTo>
                  <a:cubicBezTo>
                    <a:pt x="0" y="222355"/>
                    <a:pt x="31597" y="146104"/>
                    <a:pt x="89005" y="88871"/>
                  </a:cubicBezTo>
                  <a:cubicBezTo>
                    <a:pt x="146324" y="31549"/>
                    <a:pt x="222691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62" name="ïṧļîďe">
            <a:extLst>
              <a:ext uri="{FF2B5EF4-FFF2-40B4-BE49-F238E27FC236}">
                <a16:creationId xmlns:a16="http://schemas.microsoft.com/office/drawing/2014/main" id="{40E7D10D-7E0E-4B53-A58B-C9F14780B6CC}"/>
              </a:ext>
            </a:extLst>
          </p:cNvPr>
          <p:cNvSpPr txBox="1"/>
          <p:nvPr/>
        </p:nvSpPr>
        <p:spPr bwMode="auto">
          <a:xfrm>
            <a:off x="859416" y="2603182"/>
            <a:ext cx="1326217" cy="2809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Contactless, Fast</a:t>
            </a:r>
          </a:p>
        </p:txBody>
      </p:sp>
      <p:sp>
        <p:nvSpPr>
          <p:cNvPr id="63" name="íš1íďè">
            <a:extLst>
              <a:ext uri="{FF2B5EF4-FFF2-40B4-BE49-F238E27FC236}">
                <a16:creationId xmlns:a16="http://schemas.microsoft.com/office/drawing/2014/main" id="{5A177913-27A1-4E11-9570-7926B0636E41}"/>
              </a:ext>
            </a:extLst>
          </p:cNvPr>
          <p:cNvSpPr txBox="1"/>
          <p:nvPr/>
        </p:nvSpPr>
        <p:spPr bwMode="auto">
          <a:xfrm>
            <a:off x="2765872" y="2648357"/>
            <a:ext cx="1625320" cy="31293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if abnormal temperature detected</a:t>
            </a:r>
            <a:r>
              <a:rPr lang="en-US" altLang="zh-CN" sz="1000" b="1" dirty="0">
                <a:latin typeface="+mn-ea"/>
              </a:rPr>
              <a:t>	</a:t>
            </a:r>
          </a:p>
        </p:txBody>
      </p:sp>
      <p:sp>
        <p:nvSpPr>
          <p:cNvPr id="64" name="îsḷíḓe">
            <a:extLst>
              <a:ext uri="{FF2B5EF4-FFF2-40B4-BE49-F238E27FC236}">
                <a16:creationId xmlns:a16="http://schemas.microsoft.com/office/drawing/2014/main" id="{562B6BF2-B87F-4BCF-B686-D071BA5840B6}"/>
              </a:ext>
            </a:extLst>
          </p:cNvPr>
          <p:cNvSpPr txBox="1"/>
          <p:nvPr/>
        </p:nvSpPr>
        <p:spPr bwMode="auto">
          <a:xfrm>
            <a:off x="4948536" y="2603181"/>
            <a:ext cx="1326217" cy="2809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SOP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activated</a:t>
            </a:r>
          </a:p>
        </p:txBody>
      </p:sp>
      <p:sp>
        <p:nvSpPr>
          <p:cNvPr id="65" name="îṣḷîde">
            <a:extLst>
              <a:ext uri="{FF2B5EF4-FFF2-40B4-BE49-F238E27FC236}">
                <a16:creationId xmlns:a16="http://schemas.microsoft.com/office/drawing/2014/main" id="{47D1B2A2-9C27-4FEF-B65C-C09096B93EB7}"/>
              </a:ext>
            </a:extLst>
          </p:cNvPr>
          <p:cNvSpPr txBox="1"/>
          <p:nvPr/>
        </p:nvSpPr>
        <p:spPr bwMode="auto">
          <a:xfrm>
            <a:off x="6693839" y="2627353"/>
            <a:ext cx="1491587" cy="2809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Backend system recording</a:t>
            </a:r>
          </a:p>
        </p:txBody>
      </p:sp>
      <p:sp>
        <p:nvSpPr>
          <p:cNvPr id="66" name="iṧḻidé">
            <a:extLst>
              <a:ext uri="{FF2B5EF4-FFF2-40B4-BE49-F238E27FC236}">
                <a16:creationId xmlns:a16="http://schemas.microsoft.com/office/drawing/2014/main" id="{71A3F124-418C-43D8-A685-C3C240ED0DF6}"/>
              </a:ext>
            </a:extLst>
          </p:cNvPr>
          <p:cNvSpPr/>
          <p:nvPr/>
        </p:nvSpPr>
        <p:spPr bwMode="auto">
          <a:xfrm>
            <a:off x="975680" y="3240837"/>
            <a:ext cx="1356782" cy="2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crowd</a:t>
            </a:r>
            <a:endParaRPr lang="en-US" altLang="zh-CN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ï$1íďe">
            <a:extLst>
              <a:ext uri="{FF2B5EF4-FFF2-40B4-BE49-F238E27FC236}">
                <a16:creationId xmlns:a16="http://schemas.microsoft.com/office/drawing/2014/main" id="{F29D0431-A79C-4ED0-87F2-B275C51D97F7}"/>
              </a:ext>
            </a:extLst>
          </p:cNvPr>
          <p:cNvSpPr/>
          <p:nvPr/>
        </p:nvSpPr>
        <p:spPr bwMode="auto">
          <a:xfrm>
            <a:off x="2809448" y="3157625"/>
            <a:ext cx="1451637" cy="43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further screening will be arranged</a:t>
            </a:r>
          </a:p>
        </p:txBody>
      </p:sp>
      <p:sp>
        <p:nvSpPr>
          <p:cNvPr id="68" name="íṣ1ïḋè">
            <a:extLst>
              <a:ext uri="{FF2B5EF4-FFF2-40B4-BE49-F238E27FC236}">
                <a16:creationId xmlns:a16="http://schemas.microsoft.com/office/drawing/2014/main" id="{17DC76A2-90B1-493E-B608-9AEA059C8BE0}"/>
              </a:ext>
            </a:extLst>
          </p:cNvPr>
          <p:cNvSpPr/>
          <p:nvPr/>
        </p:nvSpPr>
        <p:spPr bwMode="auto">
          <a:xfrm>
            <a:off x="4797028" y="3243472"/>
            <a:ext cx="1326217" cy="43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000" b="1" dirty="0"/>
          </a:p>
        </p:txBody>
      </p:sp>
      <p:sp>
        <p:nvSpPr>
          <p:cNvPr id="69" name="íṧľîḍè">
            <a:extLst>
              <a:ext uri="{FF2B5EF4-FFF2-40B4-BE49-F238E27FC236}">
                <a16:creationId xmlns:a16="http://schemas.microsoft.com/office/drawing/2014/main" id="{42C16E89-1AE0-4E3F-91EC-D63462FB1788}"/>
              </a:ext>
            </a:extLst>
          </p:cNvPr>
          <p:cNvSpPr/>
          <p:nvPr/>
        </p:nvSpPr>
        <p:spPr bwMode="auto">
          <a:xfrm>
            <a:off x="6728367" y="3148929"/>
            <a:ext cx="1326217" cy="50183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30"/>
              </a:lnSpc>
            </a:pP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contact</a:t>
            </a:r>
            <a:r>
              <a:rPr lang="zh-CN" alt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tracing (on/off)</a:t>
            </a:r>
            <a:endParaRPr lang="en-US" altLang="zh-CN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íṩlîďe">
            <a:extLst>
              <a:ext uri="{FF2B5EF4-FFF2-40B4-BE49-F238E27FC236}">
                <a16:creationId xmlns:a16="http://schemas.microsoft.com/office/drawing/2014/main" id="{8253078A-53B4-4DC0-88B8-8C6F8D1E915D}"/>
              </a:ext>
            </a:extLst>
          </p:cNvPr>
          <p:cNvSpPr/>
          <p:nvPr/>
        </p:nvSpPr>
        <p:spPr bwMode="auto">
          <a:xfrm>
            <a:off x="6693839" y="3437459"/>
            <a:ext cx="1326217" cy="43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100" dirty="0"/>
          </a:p>
        </p:txBody>
      </p:sp>
      <p:pic>
        <p:nvPicPr>
          <p:cNvPr id="71" name="图片 1">
            <a:extLst>
              <a:ext uri="{FF2B5EF4-FFF2-40B4-BE49-F238E27FC236}">
                <a16:creationId xmlns:a16="http://schemas.microsoft.com/office/drawing/2014/main" id="{D2EE292A-9EDB-477E-959E-26AF354B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0" y="3654943"/>
            <a:ext cx="1804978" cy="1230472"/>
          </a:xfrm>
          <a:prstGeom prst="rect">
            <a:avLst/>
          </a:prstGeom>
        </p:spPr>
      </p:pic>
      <p:pic>
        <p:nvPicPr>
          <p:cNvPr id="72" name="图片 260">
            <a:extLst>
              <a:ext uri="{FF2B5EF4-FFF2-40B4-BE49-F238E27FC236}">
                <a16:creationId xmlns:a16="http://schemas.microsoft.com/office/drawing/2014/main" id="{D4C92238-38C5-49E2-843C-6B5FB574B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836" b="8395"/>
          <a:stretch>
            <a:fillRect/>
          </a:stretch>
        </p:blipFill>
        <p:spPr>
          <a:xfrm>
            <a:off x="2676210" y="3713236"/>
            <a:ext cx="1535167" cy="1094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2CB2A685-0524-4130-B3B7-FA6CED4885DE}"/>
              </a:ext>
            </a:extLst>
          </p:cNvPr>
          <p:cNvGrpSpPr/>
          <p:nvPr/>
        </p:nvGrpSpPr>
        <p:grpSpPr>
          <a:xfrm>
            <a:off x="1169832" y="1773819"/>
            <a:ext cx="694267" cy="694267"/>
            <a:chOff x="1169832" y="1773819"/>
            <a:chExt cx="694267" cy="694267"/>
          </a:xfrm>
        </p:grpSpPr>
        <p:sp>
          <p:nvSpPr>
            <p:cNvPr id="76" name="iŝḻïḋè">
              <a:extLst>
                <a:ext uri="{FF2B5EF4-FFF2-40B4-BE49-F238E27FC236}">
                  <a16:creationId xmlns:a16="http://schemas.microsoft.com/office/drawing/2014/main" id="{E84BAE7F-513E-4107-9E58-CBE14AB11720}"/>
                </a:ext>
              </a:extLst>
            </p:cNvPr>
            <p:cNvSpPr/>
            <p:nvPr/>
          </p:nvSpPr>
          <p:spPr>
            <a:xfrm>
              <a:off x="1169832" y="1773819"/>
              <a:ext cx="694267" cy="6942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7" name="science-thermometer_71296">
              <a:extLst>
                <a:ext uri="{FF2B5EF4-FFF2-40B4-BE49-F238E27FC236}">
                  <a16:creationId xmlns:a16="http://schemas.microsoft.com/office/drawing/2014/main" id="{7D1437BF-EB8F-4867-8D0F-25E6445C58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1903" y="1917383"/>
              <a:ext cx="190123" cy="434410"/>
            </a:xfrm>
            <a:custGeom>
              <a:avLst/>
              <a:gdLst>
                <a:gd name="connsiteX0" fmla="*/ 133016 w 266032"/>
                <a:gd name="connsiteY0" fmla="*/ 250578 h 607851"/>
                <a:gd name="connsiteX1" fmla="*/ 168460 w 266032"/>
                <a:gd name="connsiteY1" fmla="*/ 285957 h 607851"/>
                <a:gd name="connsiteX2" fmla="*/ 168460 w 266032"/>
                <a:gd name="connsiteY2" fmla="*/ 387176 h 607851"/>
                <a:gd name="connsiteX3" fmla="*/ 168460 w 266032"/>
                <a:gd name="connsiteY3" fmla="*/ 398944 h 607851"/>
                <a:gd name="connsiteX4" fmla="*/ 178385 w 266032"/>
                <a:gd name="connsiteY4" fmla="*/ 405424 h 607851"/>
                <a:gd name="connsiteX5" fmla="*/ 216142 w 266032"/>
                <a:gd name="connsiteY5" fmla="*/ 474989 h 607851"/>
                <a:gd name="connsiteX6" fmla="*/ 191816 w 266032"/>
                <a:gd name="connsiteY6" fmla="*/ 533606 h 607851"/>
                <a:gd name="connsiteX7" fmla="*/ 133016 w 266032"/>
                <a:gd name="connsiteY7" fmla="*/ 557961 h 607851"/>
                <a:gd name="connsiteX8" fmla="*/ 74216 w 266032"/>
                <a:gd name="connsiteY8" fmla="*/ 533606 h 607851"/>
                <a:gd name="connsiteX9" fmla="*/ 49890 w 266032"/>
                <a:gd name="connsiteY9" fmla="*/ 474989 h 607851"/>
                <a:gd name="connsiteX10" fmla="*/ 87648 w 266032"/>
                <a:gd name="connsiteY10" fmla="*/ 405424 h 607851"/>
                <a:gd name="connsiteX11" fmla="*/ 97572 w 266032"/>
                <a:gd name="connsiteY11" fmla="*/ 398944 h 607851"/>
                <a:gd name="connsiteX12" fmla="*/ 97572 w 266032"/>
                <a:gd name="connsiteY12" fmla="*/ 387176 h 607851"/>
                <a:gd name="connsiteX13" fmla="*/ 97572 w 266032"/>
                <a:gd name="connsiteY13" fmla="*/ 285957 h 607851"/>
                <a:gd name="connsiteX14" fmla="*/ 133016 w 266032"/>
                <a:gd name="connsiteY14" fmla="*/ 250578 h 607851"/>
                <a:gd name="connsiteX15" fmla="*/ 133016 w 266032"/>
                <a:gd name="connsiteY15" fmla="*/ 28009 h 607851"/>
                <a:gd name="connsiteX16" fmla="*/ 75722 w 266032"/>
                <a:gd name="connsiteY16" fmla="*/ 85293 h 607851"/>
                <a:gd name="connsiteX17" fmla="*/ 75722 w 266032"/>
                <a:gd name="connsiteY17" fmla="*/ 387207 h 607851"/>
                <a:gd name="connsiteX18" fmla="*/ 28050 w 266032"/>
                <a:gd name="connsiteY18" fmla="*/ 475033 h 607851"/>
                <a:gd name="connsiteX19" fmla="*/ 133016 w 266032"/>
                <a:gd name="connsiteY19" fmla="*/ 579842 h 607851"/>
                <a:gd name="connsiteX20" fmla="*/ 237982 w 266032"/>
                <a:gd name="connsiteY20" fmla="*/ 475033 h 607851"/>
                <a:gd name="connsiteX21" fmla="*/ 190311 w 266032"/>
                <a:gd name="connsiteY21" fmla="*/ 387207 h 607851"/>
                <a:gd name="connsiteX22" fmla="*/ 190311 w 266032"/>
                <a:gd name="connsiteY22" fmla="*/ 229657 h 607851"/>
                <a:gd name="connsiteX23" fmla="*/ 139880 w 266032"/>
                <a:gd name="connsiteY23" fmla="*/ 229657 h 607851"/>
                <a:gd name="connsiteX24" fmla="*/ 125854 w 266032"/>
                <a:gd name="connsiteY24" fmla="*/ 215653 h 607851"/>
                <a:gd name="connsiteX25" fmla="*/ 139880 w 266032"/>
                <a:gd name="connsiteY25" fmla="*/ 201648 h 607851"/>
                <a:gd name="connsiteX26" fmla="*/ 190311 w 266032"/>
                <a:gd name="connsiteY26" fmla="*/ 201648 h 607851"/>
                <a:gd name="connsiteX27" fmla="*/ 190311 w 266032"/>
                <a:gd name="connsiteY27" fmla="*/ 173565 h 607851"/>
                <a:gd name="connsiteX28" fmla="*/ 139880 w 266032"/>
                <a:gd name="connsiteY28" fmla="*/ 173565 h 607851"/>
                <a:gd name="connsiteX29" fmla="*/ 125854 w 266032"/>
                <a:gd name="connsiteY29" fmla="*/ 159561 h 607851"/>
                <a:gd name="connsiteX30" fmla="*/ 139880 w 266032"/>
                <a:gd name="connsiteY30" fmla="*/ 145556 h 607851"/>
                <a:gd name="connsiteX31" fmla="*/ 190311 w 266032"/>
                <a:gd name="connsiteY31" fmla="*/ 145556 h 607851"/>
                <a:gd name="connsiteX32" fmla="*/ 190311 w 266032"/>
                <a:gd name="connsiteY32" fmla="*/ 117547 h 607851"/>
                <a:gd name="connsiteX33" fmla="*/ 139880 w 266032"/>
                <a:gd name="connsiteY33" fmla="*/ 117547 h 607851"/>
                <a:gd name="connsiteX34" fmla="*/ 125854 w 266032"/>
                <a:gd name="connsiteY34" fmla="*/ 103469 h 607851"/>
                <a:gd name="connsiteX35" fmla="*/ 139880 w 266032"/>
                <a:gd name="connsiteY35" fmla="*/ 89464 h 607851"/>
                <a:gd name="connsiteX36" fmla="*/ 190311 w 266032"/>
                <a:gd name="connsiteY36" fmla="*/ 89464 h 607851"/>
                <a:gd name="connsiteX37" fmla="*/ 190311 w 266032"/>
                <a:gd name="connsiteY37" fmla="*/ 85293 h 607851"/>
                <a:gd name="connsiteX38" fmla="*/ 133016 w 266032"/>
                <a:gd name="connsiteY38" fmla="*/ 28009 h 607851"/>
                <a:gd name="connsiteX39" fmla="*/ 133016 w 266032"/>
                <a:gd name="connsiteY39" fmla="*/ 0 h 607851"/>
                <a:gd name="connsiteX40" fmla="*/ 166289 w 266032"/>
                <a:gd name="connsiteY40" fmla="*/ 6704 h 607851"/>
                <a:gd name="connsiteX41" fmla="*/ 193370 w 266032"/>
                <a:gd name="connsiteY41" fmla="*/ 24954 h 607851"/>
                <a:gd name="connsiteX42" fmla="*/ 211647 w 266032"/>
                <a:gd name="connsiteY42" fmla="*/ 52069 h 607851"/>
                <a:gd name="connsiteX43" fmla="*/ 218436 w 266032"/>
                <a:gd name="connsiteY43" fmla="*/ 85293 h 607851"/>
                <a:gd name="connsiteX44" fmla="*/ 218436 w 266032"/>
                <a:gd name="connsiteY44" fmla="*/ 373128 h 607851"/>
                <a:gd name="connsiteX45" fmla="*/ 249471 w 266032"/>
                <a:gd name="connsiteY45" fmla="*/ 410747 h 607851"/>
                <a:gd name="connsiteX46" fmla="*/ 266032 w 266032"/>
                <a:gd name="connsiteY46" fmla="*/ 475033 h 607851"/>
                <a:gd name="connsiteX47" fmla="*/ 255588 w 266032"/>
                <a:gd name="connsiteY47" fmla="*/ 526730 h 607851"/>
                <a:gd name="connsiteX48" fmla="*/ 227090 w 266032"/>
                <a:gd name="connsiteY48" fmla="*/ 568967 h 607851"/>
                <a:gd name="connsiteX49" fmla="*/ 184790 w 266032"/>
                <a:gd name="connsiteY49" fmla="*/ 597422 h 607851"/>
                <a:gd name="connsiteX50" fmla="*/ 133016 w 266032"/>
                <a:gd name="connsiteY50" fmla="*/ 607851 h 607851"/>
                <a:gd name="connsiteX51" fmla="*/ 81242 w 266032"/>
                <a:gd name="connsiteY51" fmla="*/ 597422 h 607851"/>
                <a:gd name="connsiteX52" fmla="*/ 38942 w 266032"/>
                <a:gd name="connsiteY52" fmla="*/ 568967 h 607851"/>
                <a:gd name="connsiteX53" fmla="*/ 10444 w 266032"/>
                <a:gd name="connsiteY53" fmla="*/ 526730 h 607851"/>
                <a:gd name="connsiteX54" fmla="*/ 0 w 266032"/>
                <a:gd name="connsiteY54" fmla="*/ 475033 h 607851"/>
                <a:gd name="connsiteX55" fmla="*/ 16561 w 266032"/>
                <a:gd name="connsiteY55" fmla="*/ 410747 h 607851"/>
                <a:gd name="connsiteX56" fmla="*/ 47596 w 266032"/>
                <a:gd name="connsiteY56" fmla="*/ 373128 h 607851"/>
                <a:gd name="connsiteX57" fmla="*/ 47596 w 266032"/>
                <a:gd name="connsiteY57" fmla="*/ 85293 h 607851"/>
                <a:gd name="connsiteX58" fmla="*/ 54311 w 266032"/>
                <a:gd name="connsiteY58" fmla="*/ 52069 h 607851"/>
                <a:gd name="connsiteX59" fmla="*/ 72663 w 266032"/>
                <a:gd name="connsiteY59" fmla="*/ 24954 h 607851"/>
                <a:gd name="connsiteX60" fmla="*/ 99744 w 266032"/>
                <a:gd name="connsiteY60" fmla="*/ 6704 h 607851"/>
                <a:gd name="connsiteX61" fmla="*/ 133016 w 266032"/>
                <a:gd name="connsiteY61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6032" h="607851">
                  <a:moveTo>
                    <a:pt x="133016" y="250578"/>
                  </a:moveTo>
                  <a:cubicBezTo>
                    <a:pt x="152567" y="250578"/>
                    <a:pt x="168460" y="266443"/>
                    <a:pt x="168460" y="285957"/>
                  </a:cubicBezTo>
                  <a:lnTo>
                    <a:pt x="168460" y="387176"/>
                  </a:lnTo>
                  <a:lnTo>
                    <a:pt x="168460" y="398944"/>
                  </a:lnTo>
                  <a:lnTo>
                    <a:pt x="178385" y="405424"/>
                  </a:lnTo>
                  <a:cubicBezTo>
                    <a:pt x="202039" y="420842"/>
                    <a:pt x="216142" y="446836"/>
                    <a:pt x="216142" y="474989"/>
                  </a:cubicBezTo>
                  <a:cubicBezTo>
                    <a:pt x="216142" y="497110"/>
                    <a:pt x="207486" y="517965"/>
                    <a:pt x="191816" y="533606"/>
                  </a:cubicBezTo>
                  <a:cubicBezTo>
                    <a:pt x="176072" y="549321"/>
                    <a:pt x="155253" y="557961"/>
                    <a:pt x="133016" y="557961"/>
                  </a:cubicBezTo>
                  <a:cubicBezTo>
                    <a:pt x="110780" y="557961"/>
                    <a:pt x="89961" y="549321"/>
                    <a:pt x="74216" y="533606"/>
                  </a:cubicBezTo>
                  <a:cubicBezTo>
                    <a:pt x="58546" y="517965"/>
                    <a:pt x="49890" y="497110"/>
                    <a:pt x="49890" y="474989"/>
                  </a:cubicBezTo>
                  <a:cubicBezTo>
                    <a:pt x="49890" y="446836"/>
                    <a:pt x="63993" y="420842"/>
                    <a:pt x="87648" y="405424"/>
                  </a:cubicBezTo>
                  <a:lnTo>
                    <a:pt x="97572" y="398944"/>
                  </a:lnTo>
                  <a:lnTo>
                    <a:pt x="97572" y="387176"/>
                  </a:lnTo>
                  <a:lnTo>
                    <a:pt x="97572" y="285957"/>
                  </a:lnTo>
                  <a:cubicBezTo>
                    <a:pt x="97572" y="266443"/>
                    <a:pt x="113466" y="250578"/>
                    <a:pt x="133016" y="250578"/>
                  </a:cubicBezTo>
                  <a:close/>
                  <a:moveTo>
                    <a:pt x="133016" y="28009"/>
                  </a:moveTo>
                  <a:cubicBezTo>
                    <a:pt x="101385" y="28009"/>
                    <a:pt x="75722" y="53634"/>
                    <a:pt x="75722" y="85293"/>
                  </a:cubicBezTo>
                  <a:lnTo>
                    <a:pt x="75722" y="387207"/>
                  </a:lnTo>
                  <a:cubicBezTo>
                    <a:pt x="46999" y="405905"/>
                    <a:pt x="28050" y="438234"/>
                    <a:pt x="28050" y="475033"/>
                  </a:cubicBezTo>
                  <a:cubicBezTo>
                    <a:pt x="28050" y="532913"/>
                    <a:pt x="75050" y="579842"/>
                    <a:pt x="133016" y="579842"/>
                  </a:cubicBezTo>
                  <a:cubicBezTo>
                    <a:pt x="190982" y="579842"/>
                    <a:pt x="237982" y="532913"/>
                    <a:pt x="237982" y="475033"/>
                  </a:cubicBezTo>
                  <a:cubicBezTo>
                    <a:pt x="237982" y="438234"/>
                    <a:pt x="219033" y="405905"/>
                    <a:pt x="190311" y="387207"/>
                  </a:cubicBezTo>
                  <a:lnTo>
                    <a:pt x="190311" y="229657"/>
                  </a:lnTo>
                  <a:lnTo>
                    <a:pt x="139880" y="229657"/>
                  </a:lnTo>
                  <a:cubicBezTo>
                    <a:pt x="132121" y="229657"/>
                    <a:pt x="125854" y="223400"/>
                    <a:pt x="125854" y="215653"/>
                  </a:cubicBezTo>
                  <a:cubicBezTo>
                    <a:pt x="125854" y="207906"/>
                    <a:pt x="132121" y="201648"/>
                    <a:pt x="139880" y="201648"/>
                  </a:cubicBezTo>
                  <a:lnTo>
                    <a:pt x="190311" y="201648"/>
                  </a:lnTo>
                  <a:lnTo>
                    <a:pt x="190311" y="173565"/>
                  </a:lnTo>
                  <a:lnTo>
                    <a:pt x="139880" y="173565"/>
                  </a:lnTo>
                  <a:cubicBezTo>
                    <a:pt x="132121" y="173565"/>
                    <a:pt x="125854" y="167308"/>
                    <a:pt x="125854" y="159561"/>
                  </a:cubicBezTo>
                  <a:cubicBezTo>
                    <a:pt x="125854" y="151814"/>
                    <a:pt x="132121" y="145556"/>
                    <a:pt x="139880" y="145556"/>
                  </a:cubicBezTo>
                  <a:lnTo>
                    <a:pt x="190311" y="145556"/>
                  </a:lnTo>
                  <a:lnTo>
                    <a:pt x="190311" y="117547"/>
                  </a:lnTo>
                  <a:lnTo>
                    <a:pt x="139880" y="117547"/>
                  </a:lnTo>
                  <a:cubicBezTo>
                    <a:pt x="132121" y="117547"/>
                    <a:pt x="125854" y="111216"/>
                    <a:pt x="125854" y="103469"/>
                  </a:cubicBezTo>
                  <a:cubicBezTo>
                    <a:pt x="125854" y="95796"/>
                    <a:pt x="132121" y="89464"/>
                    <a:pt x="139880" y="89464"/>
                  </a:cubicBezTo>
                  <a:lnTo>
                    <a:pt x="190311" y="89464"/>
                  </a:lnTo>
                  <a:lnTo>
                    <a:pt x="190311" y="85293"/>
                  </a:lnTo>
                  <a:cubicBezTo>
                    <a:pt x="190311" y="53634"/>
                    <a:pt x="164648" y="28009"/>
                    <a:pt x="133016" y="28009"/>
                  </a:cubicBezTo>
                  <a:close/>
                  <a:moveTo>
                    <a:pt x="133016" y="0"/>
                  </a:moveTo>
                  <a:cubicBezTo>
                    <a:pt x="144505" y="0"/>
                    <a:pt x="155695" y="2234"/>
                    <a:pt x="166289" y="6704"/>
                  </a:cubicBezTo>
                  <a:cubicBezTo>
                    <a:pt x="176435" y="11024"/>
                    <a:pt x="185536" y="17133"/>
                    <a:pt x="193370" y="24954"/>
                  </a:cubicBezTo>
                  <a:cubicBezTo>
                    <a:pt x="201203" y="32776"/>
                    <a:pt x="207395" y="41938"/>
                    <a:pt x="211647" y="52069"/>
                  </a:cubicBezTo>
                  <a:cubicBezTo>
                    <a:pt x="216123" y="62573"/>
                    <a:pt x="218436" y="73746"/>
                    <a:pt x="218436" y="85293"/>
                  </a:cubicBezTo>
                  <a:lnTo>
                    <a:pt x="218436" y="373128"/>
                  </a:lnTo>
                  <a:cubicBezTo>
                    <a:pt x="230969" y="383632"/>
                    <a:pt x="241563" y="396444"/>
                    <a:pt x="249471" y="410747"/>
                  </a:cubicBezTo>
                  <a:cubicBezTo>
                    <a:pt x="260362" y="430338"/>
                    <a:pt x="266032" y="452536"/>
                    <a:pt x="266032" y="475033"/>
                  </a:cubicBezTo>
                  <a:cubicBezTo>
                    <a:pt x="266032" y="492911"/>
                    <a:pt x="262526" y="510342"/>
                    <a:pt x="255588" y="526730"/>
                  </a:cubicBezTo>
                  <a:cubicBezTo>
                    <a:pt x="248874" y="542522"/>
                    <a:pt x="239325" y="556750"/>
                    <a:pt x="227090" y="568967"/>
                  </a:cubicBezTo>
                  <a:cubicBezTo>
                    <a:pt x="214855" y="581109"/>
                    <a:pt x="200681" y="590718"/>
                    <a:pt x="184790" y="597422"/>
                  </a:cubicBezTo>
                  <a:cubicBezTo>
                    <a:pt x="168378" y="604350"/>
                    <a:pt x="150995" y="607851"/>
                    <a:pt x="133016" y="607851"/>
                  </a:cubicBezTo>
                  <a:cubicBezTo>
                    <a:pt x="115037" y="607851"/>
                    <a:pt x="97655" y="604350"/>
                    <a:pt x="81242" y="597422"/>
                  </a:cubicBezTo>
                  <a:cubicBezTo>
                    <a:pt x="65352" y="590718"/>
                    <a:pt x="51177" y="581109"/>
                    <a:pt x="38942" y="568967"/>
                  </a:cubicBezTo>
                  <a:cubicBezTo>
                    <a:pt x="26707" y="556750"/>
                    <a:pt x="17158" y="542522"/>
                    <a:pt x="10444" y="526730"/>
                  </a:cubicBezTo>
                  <a:cubicBezTo>
                    <a:pt x="3506" y="510342"/>
                    <a:pt x="0" y="492911"/>
                    <a:pt x="0" y="475033"/>
                  </a:cubicBezTo>
                  <a:cubicBezTo>
                    <a:pt x="0" y="452536"/>
                    <a:pt x="5744" y="430338"/>
                    <a:pt x="16561" y="410747"/>
                  </a:cubicBezTo>
                  <a:cubicBezTo>
                    <a:pt x="24469" y="396444"/>
                    <a:pt x="35063" y="383632"/>
                    <a:pt x="47596" y="373128"/>
                  </a:cubicBezTo>
                  <a:lnTo>
                    <a:pt x="47596" y="85293"/>
                  </a:lnTo>
                  <a:cubicBezTo>
                    <a:pt x="47596" y="73746"/>
                    <a:pt x="49909" y="62573"/>
                    <a:pt x="54311" y="52069"/>
                  </a:cubicBezTo>
                  <a:cubicBezTo>
                    <a:pt x="58638" y="41938"/>
                    <a:pt x="64830" y="32776"/>
                    <a:pt x="72663" y="24954"/>
                  </a:cubicBezTo>
                  <a:cubicBezTo>
                    <a:pt x="80496" y="17133"/>
                    <a:pt x="89598" y="11024"/>
                    <a:pt x="99744" y="6704"/>
                  </a:cubicBezTo>
                  <a:cubicBezTo>
                    <a:pt x="110337" y="2234"/>
                    <a:pt x="121527" y="0"/>
                    <a:pt x="133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78" name="圆角矩形 46">
            <a:extLst>
              <a:ext uri="{FF2B5EF4-FFF2-40B4-BE49-F238E27FC236}">
                <a16:creationId xmlns:a16="http://schemas.microsoft.com/office/drawing/2014/main" id="{26C803FB-A5E3-49F2-AA18-B3E62E770CAC}"/>
              </a:ext>
            </a:extLst>
          </p:cNvPr>
          <p:cNvSpPr/>
          <p:nvPr/>
        </p:nvSpPr>
        <p:spPr>
          <a:xfrm>
            <a:off x="832909" y="3147958"/>
            <a:ext cx="1368110" cy="465884"/>
          </a:xfrm>
          <a:prstGeom prst="roundRect">
            <a:avLst/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圆角矩形 47">
            <a:extLst>
              <a:ext uri="{FF2B5EF4-FFF2-40B4-BE49-F238E27FC236}">
                <a16:creationId xmlns:a16="http://schemas.microsoft.com/office/drawing/2014/main" id="{697C32B1-F23C-4F5C-8C23-9CB1C9CD395C}"/>
              </a:ext>
            </a:extLst>
          </p:cNvPr>
          <p:cNvSpPr/>
          <p:nvPr/>
        </p:nvSpPr>
        <p:spPr>
          <a:xfrm>
            <a:off x="2759739" y="2510704"/>
            <a:ext cx="1451637" cy="465884"/>
          </a:xfrm>
          <a:prstGeom prst="roundRect">
            <a:avLst/>
          </a:prstGeom>
          <a:noFill/>
          <a:ln w="12700">
            <a:solidFill>
              <a:srgbClr val="8496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48">
            <a:extLst>
              <a:ext uri="{FF2B5EF4-FFF2-40B4-BE49-F238E27FC236}">
                <a16:creationId xmlns:a16="http://schemas.microsoft.com/office/drawing/2014/main" id="{E19870D1-BA39-46D2-B439-F709DF08AE12}"/>
              </a:ext>
            </a:extLst>
          </p:cNvPr>
          <p:cNvSpPr/>
          <p:nvPr/>
        </p:nvSpPr>
        <p:spPr>
          <a:xfrm>
            <a:off x="2763533" y="3142168"/>
            <a:ext cx="1444047" cy="465884"/>
          </a:xfrm>
          <a:prstGeom prst="roundRect">
            <a:avLst/>
          </a:prstGeom>
          <a:noFill/>
          <a:ln w="12700">
            <a:solidFill>
              <a:srgbClr val="8496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49">
            <a:extLst>
              <a:ext uri="{FF2B5EF4-FFF2-40B4-BE49-F238E27FC236}">
                <a16:creationId xmlns:a16="http://schemas.microsoft.com/office/drawing/2014/main" id="{C5FC5B0B-B561-46A7-97EA-5FEF0FD6CD5E}"/>
              </a:ext>
            </a:extLst>
          </p:cNvPr>
          <p:cNvSpPr/>
          <p:nvPr/>
        </p:nvSpPr>
        <p:spPr>
          <a:xfrm>
            <a:off x="4686571" y="2510704"/>
            <a:ext cx="1368110" cy="465884"/>
          </a:xfrm>
          <a:prstGeom prst="roundRect">
            <a:avLst/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dirty="0"/>
          </a:p>
          <a:p>
            <a:pPr algn="ctr"/>
            <a:endParaRPr lang="zh-CN" altLang="en-US" dirty="0"/>
          </a:p>
        </p:txBody>
      </p:sp>
      <p:sp>
        <p:nvSpPr>
          <p:cNvPr id="82" name="圆角矩形 50">
            <a:extLst>
              <a:ext uri="{FF2B5EF4-FFF2-40B4-BE49-F238E27FC236}">
                <a16:creationId xmlns:a16="http://schemas.microsoft.com/office/drawing/2014/main" id="{F164CB85-C593-4E3C-AFD4-3574C9317E8E}"/>
              </a:ext>
            </a:extLst>
          </p:cNvPr>
          <p:cNvSpPr/>
          <p:nvPr/>
        </p:nvSpPr>
        <p:spPr>
          <a:xfrm>
            <a:off x="4708555" y="3151660"/>
            <a:ext cx="1368110" cy="465884"/>
          </a:xfrm>
          <a:prstGeom prst="roundRect">
            <a:avLst/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51">
            <a:extLst>
              <a:ext uri="{FF2B5EF4-FFF2-40B4-BE49-F238E27FC236}">
                <a16:creationId xmlns:a16="http://schemas.microsoft.com/office/drawing/2014/main" id="{0B3C9D6C-AE0B-45F7-A7BE-D5261FD7876E}"/>
              </a:ext>
            </a:extLst>
          </p:cNvPr>
          <p:cNvSpPr/>
          <p:nvPr/>
        </p:nvSpPr>
        <p:spPr>
          <a:xfrm>
            <a:off x="6672892" y="2534876"/>
            <a:ext cx="1368110" cy="465884"/>
          </a:xfrm>
          <a:prstGeom prst="roundRect">
            <a:avLst/>
          </a:prstGeom>
          <a:noFill/>
          <a:ln w="12700">
            <a:solidFill>
              <a:srgbClr val="8496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52">
            <a:extLst>
              <a:ext uri="{FF2B5EF4-FFF2-40B4-BE49-F238E27FC236}">
                <a16:creationId xmlns:a16="http://schemas.microsoft.com/office/drawing/2014/main" id="{C5211798-9909-4AAB-A3A5-28B136B5B535}"/>
              </a:ext>
            </a:extLst>
          </p:cNvPr>
          <p:cNvSpPr/>
          <p:nvPr/>
        </p:nvSpPr>
        <p:spPr>
          <a:xfrm>
            <a:off x="6672892" y="3148929"/>
            <a:ext cx="1368110" cy="465884"/>
          </a:xfrm>
          <a:prstGeom prst="roundRect">
            <a:avLst/>
          </a:prstGeom>
          <a:noFill/>
          <a:ln w="12700">
            <a:solidFill>
              <a:srgbClr val="8496A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4C5EE-B521-4D22-87EB-AE679EED1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74" y="3770223"/>
            <a:ext cx="1492223" cy="104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îsḷíḓe">
            <a:extLst>
              <a:ext uri="{FF2B5EF4-FFF2-40B4-BE49-F238E27FC236}">
                <a16:creationId xmlns:a16="http://schemas.microsoft.com/office/drawing/2014/main" id="{6B876839-B83E-774F-8AF0-DFA6C28251AB}"/>
              </a:ext>
            </a:extLst>
          </p:cNvPr>
          <p:cNvSpPr txBox="1"/>
          <p:nvPr/>
        </p:nvSpPr>
        <p:spPr bwMode="auto">
          <a:xfrm>
            <a:off x="4862493" y="3221554"/>
            <a:ext cx="1326217" cy="2809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Privacy Policy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16DD1-558B-4374-BAAB-C47FC6CA1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96" y="3774572"/>
            <a:ext cx="1457158" cy="1044653"/>
          </a:xfrm>
          <a:prstGeom prst="rect">
            <a:avLst/>
          </a:prstGeom>
          <a:effectLst>
            <a:glow rad="88900">
              <a:schemeClr val="accent1">
                <a:alpha val="41000"/>
              </a:schemeClr>
            </a:glow>
            <a:reflection stA="98000" endPos="0" dist="50800" dir="5400000" sy="-100000" algn="bl" rotWithShape="0"/>
            <a:softEdge rad="0"/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1341178-1562-4D4C-91C8-084B4783BDDD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49" name="文本框 15">
            <a:extLst>
              <a:ext uri="{FF2B5EF4-FFF2-40B4-BE49-F238E27FC236}">
                <a16:creationId xmlns:a16="http://schemas.microsoft.com/office/drawing/2014/main" id="{FDC0833F-E208-224E-82AF-0F95A2B196E8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7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3460-CC52-5446-A640-FC01DCDD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B2DA4-6C84-B14F-8670-D87BB6677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8" name="VONE_TIS-eng-silence.mp4" descr="VONE_TIS-eng-silence.mp4">
            <a:hlinkClick r:id="" action="ppaction://media"/>
            <a:extLst>
              <a:ext uri="{FF2B5EF4-FFF2-40B4-BE49-F238E27FC236}">
                <a16:creationId xmlns:a16="http://schemas.microsoft.com/office/drawing/2014/main" id="{1E7D07FE-BDFD-F043-B66D-9851306422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937" y="649490"/>
            <a:ext cx="7603957" cy="4277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29432-EF83-F04F-A62E-4B49B49F58EF}"/>
              </a:ext>
            </a:extLst>
          </p:cNvPr>
          <p:cNvSpPr txBox="1"/>
          <p:nvPr/>
        </p:nvSpPr>
        <p:spPr>
          <a:xfrm>
            <a:off x="8046720" y="4107051"/>
            <a:ext cx="109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Visit </a:t>
            </a:r>
          </a:p>
          <a:p>
            <a:r>
              <a:rPr lang="en-US" sz="1400" dirty="0">
                <a:hlinkClick r:id="rId5"/>
              </a:rPr>
              <a:t>webpage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41635-845B-4170-B148-0FD9A26C3946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8DC18943-86DD-194C-B169-864C91BD79A9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3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721218" y="2457284"/>
            <a:ext cx="155702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6F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Contact us</a:t>
            </a:r>
            <a:endParaRPr lang="zh-CN" altLang="en-US" sz="1600" b="1" dirty="0">
              <a:solidFill>
                <a:srgbClr val="006FC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97970" y="933583"/>
            <a:ext cx="4081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1896" y="2766313"/>
            <a:ext cx="8320208" cy="1812867"/>
            <a:chOff x="442792" y="2766313"/>
            <a:chExt cx="8320208" cy="1812867"/>
          </a:xfrm>
        </p:grpSpPr>
        <p:grpSp>
          <p:nvGrpSpPr>
            <p:cNvPr id="7" name="组合 6"/>
            <p:cNvGrpSpPr/>
            <p:nvPr/>
          </p:nvGrpSpPr>
          <p:grpSpPr>
            <a:xfrm>
              <a:off x="4736268" y="2766313"/>
              <a:ext cx="4026732" cy="1812867"/>
              <a:chOff x="4602087" y="2495848"/>
              <a:chExt cx="4026732" cy="1812867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602087" y="2495848"/>
                <a:ext cx="4026728" cy="18128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" name="组合 41"/>
              <p:cNvGrpSpPr/>
              <p:nvPr/>
            </p:nvGrpSpPr>
            <p:grpSpPr>
              <a:xfrm>
                <a:off x="4866562" y="2664606"/>
                <a:ext cx="3762257" cy="1479391"/>
                <a:chOff x="1463675" y="2956439"/>
                <a:chExt cx="4122903" cy="1479391"/>
              </a:xfrm>
            </p:grpSpPr>
            <p:sp>
              <p:nvSpPr>
                <p:cNvPr id="43" name="文本框 42"/>
                <p:cNvSpPr txBox="1"/>
                <p:nvPr/>
              </p:nvSpPr>
              <p:spPr>
                <a:xfrm>
                  <a:off x="1463676" y="3203073"/>
                  <a:ext cx="41229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Tel</a:t>
                  </a: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：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(+86) 0756 8983833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1463676" y="3449707"/>
                  <a:ext cx="41229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Web</a:t>
                  </a: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：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www.vonechina.com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1463676" y="3696341"/>
                  <a:ext cx="41229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E-mail</a:t>
                  </a: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：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  <a:sym typeface="+mn-ea"/>
                    </a:rPr>
                    <a:t>vone@vonechina.com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1463675" y="3942975"/>
                  <a:ext cx="41229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Add</a:t>
                  </a:r>
                  <a:r>
                    <a: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：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Room2201, SENYU International Building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1463676" y="2956439"/>
                  <a:ext cx="41229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China</a:t>
                  </a:r>
                  <a:r>
                    <a:rPr lang="zh-CN" altLang="en-US" sz="1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：</a:t>
                  </a:r>
                  <a:r>
                    <a:rPr lang="en-US" altLang="zh-CN" sz="1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VONE Technology Co., Ltd.</a:t>
                  </a:r>
                  <a:endParaRPr lang="zh-CN" altLang="en-U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1463675" y="4189609"/>
                  <a:ext cx="41229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          CUIQIAN </a:t>
                  </a:r>
                  <a:r>
                    <a:rPr lang="en-US" altLang="zh-CN" sz="10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Northroad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, New XIANGZHOU, ZHUHAI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42792" y="2766313"/>
              <a:ext cx="4026733" cy="1812867"/>
              <a:chOff x="1123951" y="2495848"/>
              <a:chExt cx="4026732" cy="181286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123951" y="2495848"/>
                <a:ext cx="4026728" cy="18128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1388426" y="2664606"/>
                <a:ext cx="3762257" cy="1479391"/>
                <a:chOff x="1180146" y="3102457"/>
                <a:chExt cx="4122904" cy="1479391"/>
              </a:xfrm>
            </p:grpSpPr>
            <p:grpSp>
              <p:nvGrpSpPr>
                <p:cNvPr id="27" name="组合 26"/>
                <p:cNvGrpSpPr/>
                <p:nvPr/>
              </p:nvGrpSpPr>
              <p:grpSpPr>
                <a:xfrm>
                  <a:off x="1180147" y="3102457"/>
                  <a:ext cx="4122903" cy="1232757"/>
                  <a:chOff x="1463676" y="2956439"/>
                  <a:chExt cx="4122903" cy="1232757"/>
                </a:xfrm>
              </p:grpSpPr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1463677" y="3203073"/>
                    <a:ext cx="41229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Tel</a:t>
                    </a:r>
                    <a:r>
                      <a:rPr lang="zh-CN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：</a:t>
                    </a:r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(+65) 8660 3978</a:t>
                    </a:r>
                    <a:endPara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1463677" y="3449707"/>
                    <a:ext cx="41229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Web</a:t>
                    </a:r>
                    <a:r>
                      <a:rPr lang="zh-CN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：</a:t>
                    </a:r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www.vonetec.com</a:t>
                    </a:r>
                    <a:endPara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1463677" y="3696341"/>
                    <a:ext cx="41229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E-mail</a:t>
                    </a:r>
                    <a:r>
                      <a:rPr lang="zh-CN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：</a:t>
                    </a:r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  <a:sym typeface="+mn-ea"/>
                      </a:rPr>
                      <a:t>vone@vonetec.com</a:t>
                    </a:r>
                    <a:endPara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文本框 31"/>
                  <p:cNvSpPr txBox="1"/>
                  <p:nvPr/>
                </p:nvSpPr>
                <p:spPr>
                  <a:xfrm>
                    <a:off x="1463676" y="3942975"/>
                    <a:ext cx="4122901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Add</a:t>
                    </a:r>
                    <a:r>
                      <a:rPr lang="zh-CN" altLang="en-US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：</a:t>
                    </a:r>
                    <a:r>
                      <a:rPr lang="en-US" altLang="zh-CN" sz="1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18 Howard Road, #10-05 </a:t>
                    </a:r>
                    <a:endParaRPr lang="zh-CN" altLang="en-US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文本框 32"/>
                  <p:cNvSpPr txBox="1"/>
                  <p:nvPr/>
                </p:nvSpPr>
                <p:spPr>
                  <a:xfrm>
                    <a:off x="1463677" y="2956439"/>
                    <a:ext cx="412290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Singapore</a:t>
                    </a:r>
                    <a:r>
                      <a:rPr lang="zh-CN" altLang="en-US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：</a:t>
                    </a:r>
                    <a:r>
                      <a:rPr lang="en-US" altLang="zh-CN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VONE Technology </a:t>
                    </a:r>
                    <a:r>
                      <a:rPr lang="en-US" altLang="zh-CN" sz="1000" b="1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Pte</a:t>
                    </a:r>
                    <a:r>
                      <a:rPr lang="en-US" altLang="zh-CN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rPr>
                      <a:t> Ltd</a:t>
                    </a:r>
                    <a:endParaRPr lang="zh-CN" altLang="en-US" sz="1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0" name="文本框 49"/>
                <p:cNvSpPr txBox="1"/>
                <p:nvPr/>
              </p:nvSpPr>
              <p:spPr>
                <a:xfrm>
                  <a:off x="1180146" y="4335627"/>
                  <a:ext cx="412290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          Novelty </a:t>
                  </a:r>
                  <a:r>
                    <a:rPr lang="en-US" altLang="zh-CN" sz="10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Bizcentre</a:t>
                  </a:r>
                  <a:r>
                    <a:rPr lang="en-US" altLang="zh-CN" sz="1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, Singapore</a:t>
                  </a:r>
                  <a:endPara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</p:grpSp>
      </p:grpSp>
      <p:cxnSp>
        <p:nvCxnSpPr>
          <p:cNvPr id="12" name="直接连接符 11"/>
          <p:cNvCxnSpPr/>
          <p:nvPr/>
        </p:nvCxnSpPr>
        <p:spPr>
          <a:xfrm>
            <a:off x="411896" y="2485439"/>
            <a:ext cx="8320204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E4A472-3CF9-4168-B60C-8CEDAEFD9D45}"/>
              </a:ext>
            </a:extLst>
          </p:cNvPr>
          <p:cNvSpPr txBox="1"/>
          <p:nvPr/>
        </p:nvSpPr>
        <p:spPr>
          <a:xfrm>
            <a:off x="6158847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26" name="文本框 15">
            <a:extLst>
              <a:ext uri="{FF2B5EF4-FFF2-40B4-BE49-F238E27FC236}">
                <a16:creationId xmlns:a16="http://schemas.microsoft.com/office/drawing/2014/main" id="{599B680E-858C-F743-B721-0FDF4D9D7CF8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8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7EC1-5289-4BC6-B47B-4B1FB87A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Outbreak of the coronavirus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6B59C0-5837-4F1D-B70B-EB6EEB8CE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3B35A0-F260-4D0F-AE1C-853FF637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1" y="684965"/>
            <a:ext cx="6774354" cy="4233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4B974-E349-4921-825B-94598B511A34}"/>
              </a:ext>
            </a:extLst>
          </p:cNvPr>
          <p:cNvSpPr txBox="1"/>
          <p:nvPr/>
        </p:nvSpPr>
        <p:spPr>
          <a:xfrm>
            <a:off x="6172783" y="1730908"/>
            <a:ext cx="269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fever</a:t>
            </a:r>
          </a:p>
          <a:p>
            <a:pPr algn="ctr"/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</a:p>
          <a:p>
            <a:pPr algn="ctr"/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of the symptoms</a:t>
            </a:r>
          </a:p>
          <a:p>
            <a:pPr algn="ctr"/>
            <a:endParaRPr lang="en-S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E0A4F-5E1A-4C9B-943E-D48425B03672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FB7AF27C-09C6-4649-B9C0-4335EC001C73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3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09C5-F2D5-44F3-81CF-E35BC67D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Passenger’s temperature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E3653-4944-4D71-BD4E-F6C8BE758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B9FA2-3643-4465-AF86-BFE3A5288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18" y="1612447"/>
            <a:ext cx="2516845" cy="141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B1DEFE-0C86-4FFA-83E0-B5B233B2A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65" y="1958490"/>
            <a:ext cx="848162" cy="14199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BA4BC6-28F0-4E71-9856-FFEDECC550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81" y="2432913"/>
            <a:ext cx="1758756" cy="1890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A60329-083B-4ED3-9158-AE744E971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80" y="206158"/>
            <a:ext cx="5090488" cy="2826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AA3AC9-CC77-46E1-88E0-B82BC15C2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56" y="790458"/>
            <a:ext cx="5090488" cy="28262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601D76-5088-44B9-9469-7B1EA5E19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08" y="2137304"/>
            <a:ext cx="5090488" cy="2826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50BCEC-1820-4EF8-9555-165CE5E74264}"/>
              </a:ext>
            </a:extLst>
          </p:cNvPr>
          <p:cNvSpPr txBox="1"/>
          <p:nvPr/>
        </p:nvSpPr>
        <p:spPr>
          <a:xfrm>
            <a:off x="988637" y="1677120"/>
            <a:ext cx="6873998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chemeClr val="bg1"/>
                </a:solidFill>
              </a:rPr>
              <a:t>If check in 3,000 or 5,000 passengers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87960-32C2-4289-9644-BB405892DC91}"/>
              </a:ext>
            </a:extLst>
          </p:cNvPr>
          <p:cNvSpPr txBox="1"/>
          <p:nvPr/>
        </p:nvSpPr>
        <p:spPr>
          <a:xfrm>
            <a:off x="2003526" y="3004716"/>
            <a:ext cx="4987263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SG" sz="2400" b="1" dirty="0">
                <a:solidFill>
                  <a:schemeClr val="bg1"/>
                </a:solidFill>
              </a:rPr>
              <a:t>We need a powerful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E948A1-DD70-4B96-BDE0-487AFADD246F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5C33F17D-7608-C74B-8DF6-D4C22F32B308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857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514C-0F33-4BB2-B0DF-0A2C9696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30" y="144805"/>
            <a:ext cx="3114717" cy="312475"/>
          </a:xfrm>
        </p:spPr>
        <p:txBody>
          <a:bodyPr/>
          <a:lstStyle/>
          <a:p>
            <a:r>
              <a:rPr lang="en-SG" dirty="0"/>
              <a:t>VONE TSS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F98E0-165A-4502-A505-750301134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BA1A28-48EB-4399-AD5F-478722A82426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32011" y="916994"/>
            <a:ext cx="7302628" cy="41343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Stable and reliable when sailing 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FE285C-1742-4C57-A64A-FA73462E8E72}"/>
              </a:ext>
            </a:extLst>
          </p:cNvPr>
          <p:cNvSpPr txBox="1">
            <a:spLocks/>
          </p:cNvSpPr>
          <p:nvPr/>
        </p:nvSpPr>
        <p:spPr>
          <a:xfrm>
            <a:off x="920686" y="1533320"/>
            <a:ext cx="7302628" cy="41343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Processing fast with high accuracy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FC2AD72-259B-49A7-8255-67F418A049C6}"/>
              </a:ext>
            </a:extLst>
          </p:cNvPr>
          <p:cNvSpPr txBox="1">
            <a:spLocks/>
          </p:cNvSpPr>
          <p:nvPr/>
        </p:nvSpPr>
        <p:spPr>
          <a:xfrm>
            <a:off x="1260411" y="2154129"/>
            <a:ext cx="7302628" cy="41343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System available when cruising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A8A4043-586D-41E0-BD76-5060DAAD807C}"/>
              </a:ext>
            </a:extLst>
          </p:cNvPr>
          <p:cNvSpPr txBox="1">
            <a:spLocks/>
          </p:cNvSpPr>
          <p:nvPr/>
        </p:nvSpPr>
        <p:spPr>
          <a:xfrm>
            <a:off x="1670662" y="2774938"/>
            <a:ext cx="7302628" cy="41343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Historical data tracking and tracing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A7A14B1-4E88-467A-A2CE-C3CC869AC53B}"/>
              </a:ext>
            </a:extLst>
          </p:cNvPr>
          <p:cNvSpPr txBox="1">
            <a:spLocks/>
          </p:cNvSpPr>
          <p:nvPr/>
        </p:nvSpPr>
        <p:spPr>
          <a:xfrm>
            <a:off x="2419195" y="3874154"/>
            <a:ext cx="5712120" cy="41343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features (API)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8F33F04-E34C-40E6-B390-88B1EA5D3CBB}"/>
              </a:ext>
            </a:extLst>
          </p:cNvPr>
          <p:cNvSpPr txBox="1">
            <a:spLocks/>
          </p:cNvSpPr>
          <p:nvPr/>
        </p:nvSpPr>
        <p:spPr>
          <a:xfrm>
            <a:off x="2029027" y="3324546"/>
            <a:ext cx="7302628" cy="41343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72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01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30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92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G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Easy operating, no specialist required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C084A-325F-443A-9785-4EAE915581CF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id="{1336CF22-0AD1-8C40-8F17-7404F202CF4B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9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9AC4DB1E-706A-45C7-BF4F-7D4C5391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44" y="-81"/>
            <a:ext cx="4934719" cy="575602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structure (existing / new deploy)</a:t>
            </a:r>
            <a:endParaRPr lang="zh-CN" altLang="en-US" dirty="0"/>
          </a:p>
        </p:txBody>
      </p:sp>
      <p:sp>
        <p:nvSpPr>
          <p:cNvPr id="12" name="灯片编号占位符 7">
            <a:extLst>
              <a:ext uri="{FF2B5EF4-FFF2-40B4-BE49-F238E27FC236}">
                <a16:creationId xmlns:a16="http://schemas.microsoft.com/office/drawing/2014/main" id="{B5D92541-0320-429F-BF44-A676645E97E1}"/>
              </a:ext>
            </a:extLst>
          </p:cNvPr>
          <p:cNvSpPr txBox="1">
            <a:spLocks/>
          </p:cNvSpPr>
          <p:nvPr/>
        </p:nvSpPr>
        <p:spPr>
          <a:xfrm>
            <a:off x="6859644" y="4918302"/>
            <a:ext cx="2057400" cy="273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9045BA-9AC9-4435-A9A0-D822685BA71C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id="{D2EBF5C7-45B3-49CF-8ABF-52598967E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74" y="1227306"/>
            <a:ext cx="814050" cy="814050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1FB51997-78E0-4CDC-8C17-67C30434A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7" y="664777"/>
            <a:ext cx="907192" cy="657251"/>
          </a:xfrm>
          <a:prstGeom prst="rect">
            <a:avLst/>
          </a:prstGeom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B83DD225-28A2-413E-BE01-90607A0B3A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7" b="43408"/>
          <a:stretch/>
        </p:blipFill>
        <p:spPr>
          <a:xfrm>
            <a:off x="2533708" y="2035866"/>
            <a:ext cx="1584660" cy="245734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2510138B-1BDE-4C68-9732-D6D787BA4F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0" b="47571"/>
          <a:stretch/>
        </p:blipFill>
        <p:spPr>
          <a:xfrm>
            <a:off x="4404696" y="2440952"/>
            <a:ext cx="1680362" cy="178177"/>
          </a:xfrm>
          <a:prstGeom prst="rect">
            <a:avLst/>
          </a:prstGeom>
        </p:spPr>
      </p:pic>
      <p:cxnSp>
        <p:nvCxnSpPr>
          <p:cNvPr id="17" name="直接连接符 20">
            <a:extLst>
              <a:ext uri="{FF2B5EF4-FFF2-40B4-BE49-F238E27FC236}">
                <a16:creationId xmlns:a16="http://schemas.microsoft.com/office/drawing/2014/main" id="{E1C0AF7D-4AB6-46C0-98DC-23BB880DB68B}"/>
              </a:ext>
            </a:extLst>
          </p:cNvPr>
          <p:cNvCxnSpPr>
            <a:cxnSpLocks/>
          </p:cNvCxnSpPr>
          <p:nvPr/>
        </p:nvCxnSpPr>
        <p:spPr>
          <a:xfrm>
            <a:off x="3314380" y="2291917"/>
            <a:ext cx="1827" cy="22870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22">
            <a:extLst>
              <a:ext uri="{FF2B5EF4-FFF2-40B4-BE49-F238E27FC236}">
                <a16:creationId xmlns:a16="http://schemas.microsoft.com/office/drawing/2014/main" id="{8D4619C8-CB2F-4CA3-BD05-F8BCBB8543AB}"/>
              </a:ext>
            </a:extLst>
          </p:cNvPr>
          <p:cNvCxnSpPr>
            <a:cxnSpLocks/>
          </p:cNvCxnSpPr>
          <p:nvPr/>
        </p:nvCxnSpPr>
        <p:spPr>
          <a:xfrm flipV="1">
            <a:off x="1235688" y="2520623"/>
            <a:ext cx="3142753" cy="2579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8">
            <a:extLst>
              <a:ext uri="{FF2B5EF4-FFF2-40B4-BE49-F238E27FC236}">
                <a16:creationId xmlns:a16="http://schemas.microsoft.com/office/drawing/2014/main" id="{EF7E4EB3-F856-4211-AF03-A7CF9B839075}"/>
              </a:ext>
            </a:extLst>
          </p:cNvPr>
          <p:cNvCxnSpPr>
            <a:cxnSpLocks/>
          </p:cNvCxnSpPr>
          <p:nvPr/>
        </p:nvCxnSpPr>
        <p:spPr>
          <a:xfrm flipH="1">
            <a:off x="4735598" y="2654697"/>
            <a:ext cx="13294" cy="7492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29">
            <a:extLst>
              <a:ext uri="{FF2B5EF4-FFF2-40B4-BE49-F238E27FC236}">
                <a16:creationId xmlns:a16="http://schemas.microsoft.com/office/drawing/2014/main" id="{B036FB9F-6E69-4EB3-BB90-B3ACBB875106}"/>
              </a:ext>
            </a:extLst>
          </p:cNvPr>
          <p:cNvCxnSpPr/>
          <p:nvPr/>
        </p:nvCxnSpPr>
        <p:spPr>
          <a:xfrm>
            <a:off x="1241694" y="2542941"/>
            <a:ext cx="0" cy="36961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0">
            <a:extLst>
              <a:ext uri="{FF2B5EF4-FFF2-40B4-BE49-F238E27FC236}">
                <a16:creationId xmlns:a16="http://schemas.microsoft.com/office/drawing/2014/main" id="{93013DE9-B45D-4D78-9B0F-9D30337D889C}"/>
              </a:ext>
            </a:extLst>
          </p:cNvPr>
          <p:cNvCxnSpPr/>
          <p:nvPr/>
        </p:nvCxnSpPr>
        <p:spPr>
          <a:xfrm>
            <a:off x="3015061" y="2542941"/>
            <a:ext cx="0" cy="36961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33">
            <a:extLst>
              <a:ext uri="{FF2B5EF4-FFF2-40B4-BE49-F238E27FC236}">
                <a16:creationId xmlns:a16="http://schemas.microsoft.com/office/drawing/2014/main" id="{9B61A695-8C55-4609-B6B2-25B466CED746}"/>
              </a:ext>
            </a:extLst>
          </p:cNvPr>
          <p:cNvCxnSpPr>
            <a:cxnSpLocks/>
          </p:cNvCxnSpPr>
          <p:nvPr/>
        </p:nvCxnSpPr>
        <p:spPr>
          <a:xfrm>
            <a:off x="5697803" y="2654615"/>
            <a:ext cx="8986" cy="79170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34">
            <a:extLst>
              <a:ext uri="{FF2B5EF4-FFF2-40B4-BE49-F238E27FC236}">
                <a16:creationId xmlns:a16="http://schemas.microsoft.com/office/drawing/2014/main" id="{C802110A-8F1B-4990-8B91-718B81330649}"/>
              </a:ext>
            </a:extLst>
          </p:cNvPr>
          <p:cNvCxnSpPr>
            <a:cxnSpLocks/>
          </p:cNvCxnSpPr>
          <p:nvPr/>
        </p:nvCxnSpPr>
        <p:spPr>
          <a:xfrm>
            <a:off x="3314380" y="1846933"/>
            <a:ext cx="1827" cy="18481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35">
            <a:extLst>
              <a:ext uri="{FF2B5EF4-FFF2-40B4-BE49-F238E27FC236}">
                <a16:creationId xmlns:a16="http://schemas.microsoft.com/office/drawing/2014/main" id="{6E05340F-19CD-4E7A-AFF7-7D3335EB5E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0" b="47571"/>
          <a:stretch/>
        </p:blipFill>
        <p:spPr>
          <a:xfrm>
            <a:off x="965881" y="2912561"/>
            <a:ext cx="1072996" cy="113775"/>
          </a:xfrm>
          <a:prstGeom prst="rect">
            <a:avLst/>
          </a:prstGeom>
        </p:spPr>
      </p:pic>
      <p:pic>
        <p:nvPicPr>
          <p:cNvPr id="25" name="图片 36">
            <a:extLst>
              <a:ext uri="{FF2B5EF4-FFF2-40B4-BE49-F238E27FC236}">
                <a16:creationId xmlns:a16="http://schemas.microsoft.com/office/drawing/2014/main" id="{9B4ECEEF-38E7-4AAA-8030-9052B5A7DE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0" b="47571"/>
          <a:stretch/>
        </p:blipFill>
        <p:spPr>
          <a:xfrm>
            <a:off x="2397222" y="2912561"/>
            <a:ext cx="1072996" cy="113775"/>
          </a:xfrm>
          <a:prstGeom prst="rect">
            <a:avLst/>
          </a:prstGeom>
        </p:spPr>
      </p:pic>
      <p:pic>
        <p:nvPicPr>
          <p:cNvPr id="26" name="图片 37">
            <a:extLst>
              <a:ext uri="{FF2B5EF4-FFF2-40B4-BE49-F238E27FC236}">
                <a16:creationId xmlns:a16="http://schemas.microsoft.com/office/drawing/2014/main" id="{47E3BB06-1D46-46F4-87E1-85DEE5ABF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554" y="3436359"/>
            <a:ext cx="490538" cy="309563"/>
          </a:xfrm>
          <a:prstGeom prst="rect">
            <a:avLst/>
          </a:prstGeom>
        </p:spPr>
      </p:pic>
      <p:pic>
        <p:nvPicPr>
          <p:cNvPr id="27" name="图片 38">
            <a:extLst>
              <a:ext uri="{FF2B5EF4-FFF2-40B4-BE49-F238E27FC236}">
                <a16:creationId xmlns:a16="http://schemas.microsoft.com/office/drawing/2014/main" id="{B5B1D141-CFE3-498E-ABA3-E926AC5AA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460" y="3490684"/>
            <a:ext cx="1076325" cy="304800"/>
          </a:xfrm>
          <a:prstGeom prst="rect">
            <a:avLst/>
          </a:prstGeom>
        </p:spPr>
      </p:pic>
      <p:pic>
        <p:nvPicPr>
          <p:cNvPr id="29" name="图片 40">
            <a:extLst>
              <a:ext uri="{FF2B5EF4-FFF2-40B4-BE49-F238E27FC236}">
                <a16:creationId xmlns:a16="http://schemas.microsoft.com/office/drawing/2014/main" id="{EBBEC8E3-4065-4606-9692-DBC66FEBA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3234" y="3451762"/>
            <a:ext cx="466725" cy="366713"/>
          </a:xfrm>
          <a:prstGeom prst="rect">
            <a:avLst/>
          </a:prstGeom>
        </p:spPr>
      </p:pic>
      <p:pic>
        <p:nvPicPr>
          <p:cNvPr id="30" name="图片 41">
            <a:extLst>
              <a:ext uri="{FF2B5EF4-FFF2-40B4-BE49-F238E27FC236}">
                <a16:creationId xmlns:a16="http://schemas.microsoft.com/office/drawing/2014/main" id="{B09B7542-2023-4099-88B1-51788EF20C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465" y="3293676"/>
            <a:ext cx="923851" cy="1020085"/>
          </a:xfrm>
          <a:prstGeom prst="rect">
            <a:avLst/>
          </a:prstGeom>
        </p:spPr>
      </p:pic>
      <p:pic>
        <p:nvPicPr>
          <p:cNvPr id="31" name="图片 45">
            <a:extLst>
              <a:ext uri="{FF2B5EF4-FFF2-40B4-BE49-F238E27FC236}">
                <a16:creationId xmlns:a16="http://schemas.microsoft.com/office/drawing/2014/main" id="{1D0DC9FA-0EB9-479F-87D9-606B703C8A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8780" y="690212"/>
            <a:ext cx="1321366" cy="374192"/>
          </a:xfrm>
          <a:prstGeom prst="rect">
            <a:avLst/>
          </a:prstGeom>
        </p:spPr>
      </p:pic>
      <p:sp>
        <p:nvSpPr>
          <p:cNvPr id="32" name="矩形 47">
            <a:extLst>
              <a:ext uri="{FF2B5EF4-FFF2-40B4-BE49-F238E27FC236}">
                <a16:creationId xmlns:a16="http://schemas.microsoft.com/office/drawing/2014/main" id="{2BEABCC2-275F-4D60-B09B-29F55238E0F4}"/>
              </a:ext>
            </a:extLst>
          </p:cNvPr>
          <p:cNvSpPr/>
          <p:nvPr/>
        </p:nvSpPr>
        <p:spPr>
          <a:xfrm>
            <a:off x="449398" y="4313755"/>
            <a:ext cx="12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Mobile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thermal imaging camera</a:t>
            </a:r>
            <a:endParaRPr lang="zh-CN" altLang="en-US" sz="800" dirty="0">
              <a:latin typeface="+mn-ea"/>
            </a:endParaRPr>
          </a:p>
        </p:txBody>
      </p:sp>
      <p:sp>
        <p:nvSpPr>
          <p:cNvPr id="33" name="矩形 48">
            <a:extLst>
              <a:ext uri="{FF2B5EF4-FFF2-40B4-BE49-F238E27FC236}">
                <a16:creationId xmlns:a16="http://schemas.microsoft.com/office/drawing/2014/main" id="{2DAF5846-85B3-4183-96FC-F9779CE61672}"/>
              </a:ext>
            </a:extLst>
          </p:cNvPr>
          <p:cNvSpPr/>
          <p:nvPr/>
        </p:nvSpPr>
        <p:spPr>
          <a:xfrm>
            <a:off x="2233131" y="3772311"/>
            <a:ext cx="1114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Fixed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thermal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imaging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camera</a:t>
            </a:r>
          </a:p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Ceiling/Wall mounting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34" name="直接连接符 50">
            <a:extLst>
              <a:ext uri="{FF2B5EF4-FFF2-40B4-BE49-F238E27FC236}">
                <a16:creationId xmlns:a16="http://schemas.microsoft.com/office/drawing/2014/main" id="{361F3122-B973-4D14-B5EF-BF09FCDF5168}"/>
              </a:ext>
            </a:extLst>
          </p:cNvPr>
          <p:cNvCxnSpPr>
            <a:cxnSpLocks/>
          </p:cNvCxnSpPr>
          <p:nvPr/>
        </p:nvCxnSpPr>
        <p:spPr>
          <a:xfrm>
            <a:off x="3327510" y="3086415"/>
            <a:ext cx="81407" cy="307561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52">
            <a:extLst>
              <a:ext uri="{FF2B5EF4-FFF2-40B4-BE49-F238E27FC236}">
                <a16:creationId xmlns:a16="http://schemas.microsoft.com/office/drawing/2014/main" id="{62DFA16E-74AC-4737-A522-0B3F54AEE1EE}"/>
              </a:ext>
            </a:extLst>
          </p:cNvPr>
          <p:cNvSpPr/>
          <p:nvPr/>
        </p:nvSpPr>
        <p:spPr>
          <a:xfrm>
            <a:off x="4467187" y="3741991"/>
            <a:ext cx="877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AI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server</a:t>
            </a:r>
          </a:p>
        </p:txBody>
      </p:sp>
      <p:cxnSp>
        <p:nvCxnSpPr>
          <p:cNvPr id="36" name="直接连接符 56">
            <a:extLst>
              <a:ext uri="{FF2B5EF4-FFF2-40B4-BE49-F238E27FC236}">
                <a16:creationId xmlns:a16="http://schemas.microsoft.com/office/drawing/2014/main" id="{E3E38EE6-A30B-4431-9264-3F72B4ABBCB6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3828124" y="1634331"/>
            <a:ext cx="1696680" cy="1802028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58">
            <a:extLst>
              <a:ext uri="{FF2B5EF4-FFF2-40B4-BE49-F238E27FC236}">
                <a16:creationId xmlns:a16="http://schemas.microsoft.com/office/drawing/2014/main" id="{B4C140C4-C12E-4B4E-A801-C563D601E7F3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3828124" y="993403"/>
            <a:ext cx="683553" cy="640928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60">
            <a:extLst>
              <a:ext uri="{FF2B5EF4-FFF2-40B4-BE49-F238E27FC236}">
                <a16:creationId xmlns:a16="http://schemas.microsoft.com/office/drawing/2014/main" id="{0FF5ED99-9953-4097-8242-F68C20CE29E4}"/>
              </a:ext>
            </a:extLst>
          </p:cNvPr>
          <p:cNvCxnSpPr>
            <a:cxnSpLocks/>
          </p:cNvCxnSpPr>
          <p:nvPr/>
        </p:nvCxnSpPr>
        <p:spPr>
          <a:xfrm flipV="1">
            <a:off x="5402394" y="895790"/>
            <a:ext cx="1979115" cy="19649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62">
            <a:extLst>
              <a:ext uri="{FF2B5EF4-FFF2-40B4-BE49-F238E27FC236}">
                <a16:creationId xmlns:a16="http://schemas.microsoft.com/office/drawing/2014/main" id="{DC705891-C556-4837-8A88-9BDA99AA0122}"/>
              </a:ext>
            </a:extLst>
          </p:cNvPr>
          <p:cNvCxnSpPr>
            <a:cxnSpLocks/>
          </p:cNvCxnSpPr>
          <p:nvPr/>
        </p:nvCxnSpPr>
        <p:spPr>
          <a:xfrm>
            <a:off x="7627682" y="1040995"/>
            <a:ext cx="0" cy="664575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63">
            <a:extLst>
              <a:ext uri="{FF2B5EF4-FFF2-40B4-BE49-F238E27FC236}">
                <a16:creationId xmlns:a16="http://schemas.microsoft.com/office/drawing/2014/main" id="{007DC204-F54A-4729-8062-2C0CDD83399A}"/>
              </a:ext>
            </a:extLst>
          </p:cNvPr>
          <p:cNvSpPr/>
          <p:nvPr/>
        </p:nvSpPr>
        <p:spPr>
          <a:xfrm>
            <a:off x="5793995" y="924647"/>
            <a:ext cx="15899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Onshore,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offshore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sync</a:t>
            </a:r>
            <a:endParaRPr lang="zh-CN" altLang="en-US" sz="800" dirty="0">
              <a:latin typeface="+mn-ea"/>
            </a:endParaRPr>
          </a:p>
        </p:txBody>
      </p:sp>
      <p:sp>
        <p:nvSpPr>
          <p:cNvPr id="41" name="矩形 64">
            <a:extLst>
              <a:ext uri="{FF2B5EF4-FFF2-40B4-BE49-F238E27FC236}">
                <a16:creationId xmlns:a16="http://schemas.microsoft.com/office/drawing/2014/main" id="{FBF95FDC-D785-446B-B956-54563711470A}"/>
              </a:ext>
            </a:extLst>
          </p:cNvPr>
          <p:cNvSpPr/>
          <p:nvPr/>
        </p:nvSpPr>
        <p:spPr>
          <a:xfrm>
            <a:off x="74344" y="3100141"/>
            <a:ext cx="11578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Network switch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42" name="直接连接符 65">
            <a:extLst>
              <a:ext uri="{FF2B5EF4-FFF2-40B4-BE49-F238E27FC236}">
                <a16:creationId xmlns:a16="http://schemas.microsoft.com/office/drawing/2014/main" id="{7AB9AF20-1CCC-4FDC-A7D2-E87B1DAF41FE}"/>
              </a:ext>
            </a:extLst>
          </p:cNvPr>
          <p:cNvCxnSpPr>
            <a:cxnSpLocks/>
          </p:cNvCxnSpPr>
          <p:nvPr/>
        </p:nvCxnSpPr>
        <p:spPr>
          <a:xfrm flipH="1">
            <a:off x="270204" y="915618"/>
            <a:ext cx="38304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67">
            <a:extLst>
              <a:ext uri="{FF2B5EF4-FFF2-40B4-BE49-F238E27FC236}">
                <a16:creationId xmlns:a16="http://schemas.microsoft.com/office/drawing/2014/main" id="{29E1A21F-D254-4FD8-9493-58C8E71311AA}"/>
              </a:ext>
            </a:extLst>
          </p:cNvPr>
          <p:cNvSpPr/>
          <p:nvPr/>
        </p:nvSpPr>
        <p:spPr>
          <a:xfrm>
            <a:off x="671761" y="783119"/>
            <a:ext cx="6339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1000M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44" name="直接连接符 68">
            <a:extLst>
              <a:ext uri="{FF2B5EF4-FFF2-40B4-BE49-F238E27FC236}">
                <a16:creationId xmlns:a16="http://schemas.microsoft.com/office/drawing/2014/main" id="{40D380CA-5B36-46D8-8BE1-A8BF4E722070}"/>
              </a:ext>
            </a:extLst>
          </p:cNvPr>
          <p:cNvCxnSpPr>
            <a:cxnSpLocks/>
          </p:cNvCxnSpPr>
          <p:nvPr/>
        </p:nvCxnSpPr>
        <p:spPr>
          <a:xfrm flipH="1">
            <a:off x="272526" y="1186830"/>
            <a:ext cx="383047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69">
            <a:extLst>
              <a:ext uri="{FF2B5EF4-FFF2-40B4-BE49-F238E27FC236}">
                <a16:creationId xmlns:a16="http://schemas.microsoft.com/office/drawing/2014/main" id="{A1026E19-0A49-4975-9977-DAA8354B6918}"/>
              </a:ext>
            </a:extLst>
          </p:cNvPr>
          <p:cNvSpPr/>
          <p:nvPr/>
        </p:nvSpPr>
        <p:spPr>
          <a:xfrm>
            <a:off x="674083" y="1054331"/>
            <a:ext cx="633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+mn-ea"/>
              </a:rPr>
              <a:t>Data traffic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46" name="直接连接符 70">
            <a:extLst>
              <a:ext uri="{FF2B5EF4-FFF2-40B4-BE49-F238E27FC236}">
                <a16:creationId xmlns:a16="http://schemas.microsoft.com/office/drawing/2014/main" id="{7AE49AB0-B7D7-40EF-A6FC-B4C53D99E7D0}"/>
              </a:ext>
            </a:extLst>
          </p:cNvPr>
          <p:cNvCxnSpPr>
            <a:cxnSpLocks/>
          </p:cNvCxnSpPr>
          <p:nvPr/>
        </p:nvCxnSpPr>
        <p:spPr>
          <a:xfrm>
            <a:off x="1052168" y="3033669"/>
            <a:ext cx="0" cy="288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72">
            <a:extLst>
              <a:ext uri="{FF2B5EF4-FFF2-40B4-BE49-F238E27FC236}">
                <a16:creationId xmlns:a16="http://schemas.microsoft.com/office/drawing/2014/main" id="{F95352B2-BC91-480E-BEB0-969CCBF8A059}"/>
              </a:ext>
            </a:extLst>
          </p:cNvPr>
          <p:cNvCxnSpPr/>
          <p:nvPr/>
        </p:nvCxnSpPr>
        <p:spPr>
          <a:xfrm>
            <a:off x="2465332" y="3061912"/>
            <a:ext cx="0" cy="36961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73">
            <a:extLst>
              <a:ext uri="{FF2B5EF4-FFF2-40B4-BE49-F238E27FC236}">
                <a16:creationId xmlns:a16="http://schemas.microsoft.com/office/drawing/2014/main" id="{B844FE10-EC06-4EB7-B630-E89B9887DCDE}"/>
              </a:ext>
            </a:extLst>
          </p:cNvPr>
          <p:cNvCxnSpPr/>
          <p:nvPr/>
        </p:nvCxnSpPr>
        <p:spPr>
          <a:xfrm>
            <a:off x="2987109" y="3059208"/>
            <a:ext cx="0" cy="36961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74">
            <a:extLst>
              <a:ext uri="{FF2B5EF4-FFF2-40B4-BE49-F238E27FC236}">
                <a16:creationId xmlns:a16="http://schemas.microsoft.com/office/drawing/2014/main" id="{85D4A0FB-5A5E-4659-8A07-727F93B29422}"/>
              </a:ext>
            </a:extLst>
          </p:cNvPr>
          <p:cNvSpPr/>
          <p:nvPr/>
        </p:nvSpPr>
        <p:spPr>
          <a:xfrm>
            <a:off x="7322345" y="2352596"/>
            <a:ext cx="877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Mobile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device</a:t>
            </a:r>
            <a:endParaRPr lang="zh-CN" altLang="en-US" sz="800" dirty="0">
              <a:latin typeface="+mn-ea"/>
            </a:endParaRPr>
          </a:p>
        </p:txBody>
      </p:sp>
      <p:sp>
        <p:nvSpPr>
          <p:cNvPr id="50" name="矩形 75">
            <a:extLst>
              <a:ext uri="{FF2B5EF4-FFF2-40B4-BE49-F238E27FC236}">
                <a16:creationId xmlns:a16="http://schemas.microsoft.com/office/drawing/2014/main" id="{C6559D43-A04E-424D-B7E5-ABF320939E14}"/>
              </a:ext>
            </a:extLst>
          </p:cNvPr>
          <p:cNvSpPr/>
          <p:nvPr/>
        </p:nvSpPr>
        <p:spPr>
          <a:xfrm>
            <a:off x="7715336" y="1072808"/>
            <a:ext cx="877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Cloud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server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51" name="直接连接符 44">
            <a:extLst>
              <a:ext uri="{FF2B5EF4-FFF2-40B4-BE49-F238E27FC236}">
                <a16:creationId xmlns:a16="http://schemas.microsoft.com/office/drawing/2014/main" id="{1BA5422F-5B15-4B07-B3C3-4DDD8BC30EDD}"/>
              </a:ext>
            </a:extLst>
          </p:cNvPr>
          <p:cNvCxnSpPr>
            <a:cxnSpLocks/>
          </p:cNvCxnSpPr>
          <p:nvPr/>
        </p:nvCxnSpPr>
        <p:spPr>
          <a:xfrm>
            <a:off x="8570914" y="1061479"/>
            <a:ext cx="0" cy="664575"/>
          </a:xfrm>
          <a:prstGeom prst="line">
            <a:avLst/>
          </a:prstGeom>
          <a:ln w="12700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15">
            <a:extLst>
              <a:ext uri="{FF2B5EF4-FFF2-40B4-BE49-F238E27FC236}">
                <a16:creationId xmlns:a16="http://schemas.microsoft.com/office/drawing/2014/main" id="{B6663D1E-3F77-42AE-A7CF-9ED4D93E85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01" y="1755586"/>
            <a:ext cx="913797" cy="558672"/>
          </a:xfrm>
          <a:prstGeom prst="rect">
            <a:avLst/>
          </a:prstGeom>
        </p:spPr>
      </p:pic>
      <p:sp>
        <p:nvSpPr>
          <p:cNvPr id="54" name="矩形 54">
            <a:extLst>
              <a:ext uri="{FF2B5EF4-FFF2-40B4-BE49-F238E27FC236}">
                <a16:creationId xmlns:a16="http://schemas.microsoft.com/office/drawing/2014/main" id="{C8E46704-04E7-4242-8B9C-4B81C0D1ACAA}"/>
              </a:ext>
            </a:extLst>
          </p:cNvPr>
          <p:cNvSpPr/>
          <p:nvPr/>
        </p:nvSpPr>
        <p:spPr>
          <a:xfrm>
            <a:off x="8199435" y="2355867"/>
            <a:ext cx="877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   PC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55" name="直接箭头连接符 19">
            <a:extLst>
              <a:ext uri="{FF2B5EF4-FFF2-40B4-BE49-F238E27FC236}">
                <a16:creationId xmlns:a16="http://schemas.microsoft.com/office/drawing/2014/main" id="{83291881-972C-4EFE-A91F-39FC9953E20F}"/>
              </a:ext>
            </a:extLst>
          </p:cNvPr>
          <p:cNvCxnSpPr>
            <a:cxnSpLocks/>
          </p:cNvCxnSpPr>
          <p:nvPr/>
        </p:nvCxnSpPr>
        <p:spPr>
          <a:xfrm flipV="1">
            <a:off x="6282090" y="3249063"/>
            <a:ext cx="422310" cy="3242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61">
            <a:extLst>
              <a:ext uri="{FF2B5EF4-FFF2-40B4-BE49-F238E27FC236}">
                <a16:creationId xmlns:a16="http://schemas.microsoft.com/office/drawing/2014/main" id="{7C92E1B7-174B-42CB-A9BB-FD674F0AA156}"/>
              </a:ext>
            </a:extLst>
          </p:cNvPr>
          <p:cNvSpPr/>
          <p:nvPr/>
        </p:nvSpPr>
        <p:spPr>
          <a:xfrm>
            <a:off x="5116164" y="3824689"/>
            <a:ext cx="132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VCOS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thermal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imaging core system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endParaRPr lang="en-US" altLang="zh-CN" sz="800" dirty="0">
              <a:solidFill>
                <a:srgbClr val="000000"/>
              </a:solidFill>
              <a:latin typeface="+mn-ea"/>
            </a:endParaRPr>
          </a:p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(Virtual Machine)</a:t>
            </a:r>
            <a:endParaRPr lang="zh-CN" altLang="en-US" sz="800" dirty="0">
              <a:latin typeface="+mn-ea"/>
            </a:endParaRPr>
          </a:p>
        </p:txBody>
      </p:sp>
      <p:grpSp>
        <p:nvGrpSpPr>
          <p:cNvPr id="57" name="组合 71">
            <a:extLst>
              <a:ext uri="{FF2B5EF4-FFF2-40B4-BE49-F238E27FC236}">
                <a16:creationId xmlns:a16="http://schemas.microsoft.com/office/drawing/2014/main" id="{4574DA56-7457-44C9-9527-18F72CAFF3E6}"/>
              </a:ext>
            </a:extLst>
          </p:cNvPr>
          <p:cNvGrpSpPr>
            <a:grpSpLocks noChangeAspect="1"/>
          </p:cNvGrpSpPr>
          <p:nvPr/>
        </p:nvGrpSpPr>
        <p:grpSpPr>
          <a:xfrm>
            <a:off x="6859644" y="4163508"/>
            <a:ext cx="709139" cy="478800"/>
            <a:chOff x="6810432" y="1493815"/>
            <a:chExt cx="1845751" cy="1283436"/>
          </a:xfrm>
        </p:grpSpPr>
        <p:pic>
          <p:nvPicPr>
            <p:cNvPr id="58" name="图片 76">
              <a:extLst>
                <a:ext uri="{FF2B5EF4-FFF2-40B4-BE49-F238E27FC236}">
                  <a16:creationId xmlns:a16="http://schemas.microsoft.com/office/drawing/2014/main" id="{82860F67-2D13-4C93-8A9F-6400C08A0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01782" y="1601332"/>
              <a:ext cx="1674900" cy="990000"/>
            </a:xfrm>
            <a:prstGeom prst="rect">
              <a:avLst/>
            </a:prstGeom>
          </p:spPr>
        </p:pic>
        <p:pic>
          <p:nvPicPr>
            <p:cNvPr id="59" name="图片 77">
              <a:extLst>
                <a:ext uri="{FF2B5EF4-FFF2-40B4-BE49-F238E27FC236}">
                  <a16:creationId xmlns:a16="http://schemas.microsoft.com/office/drawing/2014/main" id="{F6457B16-753E-4757-BB9B-7132F1C36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432" y="1493815"/>
              <a:ext cx="1845751" cy="1283436"/>
            </a:xfrm>
            <a:prstGeom prst="rect">
              <a:avLst/>
            </a:prstGeom>
          </p:spPr>
        </p:pic>
      </p:grpSp>
      <p:cxnSp>
        <p:nvCxnSpPr>
          <p:cNvPr id="60" name="直接箭头连接符 78">
            <a:extLst>
              <a:ext uri="{FF2B5EF4-FFF2-40B4-BE49-F238E27FC236}">
                <a16:creationId xmlns:a16="http://schemas.microsoft.com/office/drawing/2014/main" id="{16023E88-D25B-4A6C-BE10-3DDE489E6C15}"/>
              </a:ext>
            </a:extLst>
          </p:cNvPr>
          <p:cNvCxnSpPr>
            <a:cxnSpLocks/>
          </p:cNvCxnSpPr>
          <p:nvPr/>
        </p:nvCxnSpPr>
        <p:spPr>
          <a:xfrm>
            <a:off x="6286568" y="3809344"/>
            <a:ext cx="52603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79">
            <a:extLst>
              <a:ext uri="{FF2B5EF4-FFF2-40B4-BE49-F238E27FC236}">
                <a16:creationId xmlns:a16="http://schemas.microsoft.com/office/drawing/2014/main" id="{7DF5FDD8-9CDB-4CDD-8C68-65FFD460C527}"/>
              </a:ext>
            </a:extLst>
          </p:cNvPr>
          <p:cNvSpPr/>
          <p:nvPr/>
        </p:nvSpPr>
        <p:spPr>
          <a:xfrm>
            <a:off x="6746790" y="3241264"/>
            <a:ext cx="12694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Embarkation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system</a:t>
            </a:r>
          </a:p>
        </p:txBody>
      </p:sp>
      <p:grpSp>
        <p:nvGrpSpPr>
          <p:cNvPr id="62" name="组合 80">
            <a:extLst>
              <a:ext uri="{FF2B5EF4-FFF2-40B4-BE49-F238E27FC236}">
                <a16:creationId xmlns:a16="http://schemas.microsoft.com/office/drawing/2014/main" id="{D012F095-2D56-442D-A696-DE6DE9985AA2}"/>
              </a:ext>
            </a:extLst>
          </p:cNvPr>
          <p:cNvGrpSpPr>
            <a:grpSpLocks noChangeAspect="1"/>
          </p:cNvGrpSpPr>
          <p:nvPr/>
        </p:nvGrpSpPr>
        <p:grpSpPr>
          <a:xfrm>
            <a:off x="6856700" y="3498614"/>
            <a:ext cx="674342" cy="478899"/>
            <a:chOff x="4098296" y="2779777"/>
            <a:chExt cx="1793152" cy="1426463"/>
          </a:xfrm>
        </p:grpSpPr>
        <p:pic>
          <p:nvPicPr>
            <p:cNvPr id="63" name="图片 81">
              <a:extLst>
                <a:ext uri="{FF2B5EF4-FFF2-40B4-BE49-F238E27FC236}">
                  <a16:creationId xmlns:a16="http://schemas.microsoft.com/office/drawing/2014/main" id="{131F9079-D098-4330-BE97-EC29B248D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78056" y="2861568"/>
              <a:ext cx="1626598" cy="1008000"/>
            </a:xfrm>
            <a:prstGeom prst="rect">
              <a:avLst/>
            </a:prstGeom>
          </p:spPr>
        </p:pic>
        <p:pic>
          <p:nvPicPr>
            <p:cNvPr id="64" name="图片 82">
              <a:extLst>
                <a:ext uri="{FF2B5EF4-FFF2-40B4-BE49-F238E27FC236}">
                  <a16:creationId xmlns:a16="http://schemas.microsoft.com/office/drawing/2014/main" id="{BE173BDD-9588-4076-8AE9-41D3A4FD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296" y="2779777"/>
              <a:ext cx="1793152" cy="1426463"/>
            </a:xfrm>
            <a:prstGeom prst="rect">
              <a:avLst/>
            </a:prstGeom>
          </p:spPr>
        </p:pic>
      </p:grpSp>
      <p:cxnSp>
        <p:nvCxnSpPr>
          <p:cNvPr id="65" name="直接箭头连接符 83">
            <a:extLst>
              <a:ext uri="{FF2B5EF4-FFF2-40B4-BE49-F238E27FC236}">
                <a16:creationId xmlns:a16="http://schemas.microsoft.com/office/drawing/2014/main" id="{BD486399-21F6-4C2A-8289-1F405EF6F51B}"/>
              </a:ext>
            </a:extLst>
          </p:cNvPr>
          <p:cNvCxnSpPr>
            <a:cxnSpLocks/>
          </p:cNvCxnSpPr>
          <p:nvPr/>
        </p:nvCxnSpPr>
        <p:spPr>
          <a:xfrm>
            <a:off x="6304112" y="4028237"/>
            <a:ext cx="490949" cy="23861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84">
            <a:extLst>
              <a:ext uri="{FF2B5EF4-FFF2-40B4-BE49-F238E27FC236}">
                <a16:creationId xmlns:a16="http://schemas.microsoft.com/office/drawing/2014/main" id="{EE471010-284E-40AC-BF0A-07FA849FFF05}"/>
              </a:ext>
            </a:extLst>
          </p:cNvPr>
          <p:cNvGrpSpPr>
            <a:grpSpLocks noChangeAspect="1"/>
          </p:cNvGrpSpPr>
          <p:nvPr/>
        </p:nvGrpSpPr>
        <p:grpSpPr>
          <a:xfrm>
            <a:off x="6853206" y="2821256"/>
            <a:ext cx="609329" cy="452706"/>
            <a:chOff x="1202252" y="2415916"/>
            <a:chExt cx="1793152" cy="1426463"/>
          </a:xfrm>
        </p:grpSpPr>
        <p:pic>
          <p:nvPicPr>
            <p:cNvPr id="67" name="图片 85">
              <a:extLst>
                <a:ext uri="{FF2B5EF4-FFF2-40B4-BE49-F238E27FC236}">
                  <a16:creationId xmlns:a16="http://schemas.microsoft.com/office/drawing/2014/main" id="{10500049-1267-44A7-83D8-10C0B5975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44143" y="2461636"/>
              <a:ext cx="1709370" cy="1080000"/>
            </a:xfrm>
            <a:prstGeom prst="rect">
              <a:avLst/>
            </a:prstGeom>
          </p:spPr>
        </p:pic>
        <p:pic>
          <p:nvPicPr>
            <p:cNvPr id="68" name="图片 86">
              <a:extLst>
                <a:ext uri="{FF2B5EF4-FFF2-40B4-BE49-F238E27FC236}">
                  <a16:creationId xmlns:a16="http://schemas.microsoft.com/office/drawing/2014/main" id="{A4864318-1152-4098-A435-5A7ACBF3B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52" y="2415916"/>
              <a:ext cx="1793152" cy="1426463"/>
            </a:xfrm>
            <a:prstGeom prst="rect">
              <a:avLst/>
            </a:prstGeom>
          </p:spPr>
        </p:pic>
      </p:grpSp>
      <p:pic>
        <p:nvPicPr>
          <p:cNvPr id="69" name="图片 87">
            <a:extLst>
              <a:ext uri="{FF2B5EF4-FFF2-40B4-BE49-F238E27FC236}">
                <a16:creationId xmlns:a16="http://schemas.microsoft.com/office/drawing/2014/main" id="{90426FCB-43D6-4973-8994-5D5C9A0CDC4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84" y="2809358"/>
            <a:ext cx="355124" cy="449050"/>
          </a:xfrm>
          <a:prstGeom prst="rect">
            <a:avLst/>
          </a:prstGeom>
        </p:spPr>
      </p:pic>
      <p:sp>
        <p:nvSpPr>
          <p:cNvPr id="70" name="矩形 88">
            <a:extLst>
              <a:ext uri="{FF2B5EF4-FFF2-40B4-BE49-F238E27FC236}">
                <a16:creationId xmlns:a16="http://schemas.microsoft.com/office/drawing/2014/main" id="{E248E02C-CC89-46A7-9B12-928837C66257}"/>
              </a:ext>
            </a:extLst>
          </p:cNvPr>
          <p:cNvSpPr/>
          <p:nvPr/>
        </p:nvSpPr>
        <p:spPr>
          <a:xfrm>
            <a:off x="6788411" y="3927241"/>
            <a:ext cx="11188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Medical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system</a:t>
            </a:r>
          </a:p>
        </p:txBody>
      </p:sp>
      <p:sp>
        <p:nvSpPr>
          <p:cNvPr id="71" name="矩形 89">
            <a:extLst>
              <a:ext uri="{FF2B5EF4-FFF2-40B4-BE49-F238E27FC236}">
                <a16:creationId xmlns:a16="http://schemas.microsoft.com/office/drawing/2014/main" id="{6BC12F13-91FC-43E2-8421-A2777AF6CCCB}"/>
              </a:ext>
            </a:extLst>
          </p:cNvPr>
          <p:cNvSpPr/>
          <p:nvPr/>
        </p:nvSpPr>
        <p:spPr>
          <a:xfrm>
            <a:off x="7002037" y="4640101"/>
            <a:ext cx="6046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PMS</a:t>
            </a:r>
          </a:p>
        </p:txBody>
      </p:sp>
      <p:pic>
        <p:nvPicPr>
          <p:cNvPr id="72" name="图片 1">
            <a:extLst>
              <a:ext uri="{FF2B5EF4-FFF2-40B4-BE49-F238E27FC236}">
                <a16:creationId xmlns:a16="http://schemas.microsoft.com/office/drawing/2014/main" id="{A191264D-EE5D-4124-8505-5E515F2ECF3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42" y="1758430"/>
            <a:ext cx="248229" cy="537498"/>
          </a:xfrm>
          <a:prstGeom prst="rect">
            <a:avLst/>
          </a:prstGeom>
        </p:spPr>
      </p:pic>
      <p:sp>
        <p:nvSpPr>
          <p:cNvPr id="73" name="矩形 48">
            <a:extLst>
              <a:ext uri="{FF2B5EF4-FFF2-40B4-BE49-F238E27FC236}">
                <a16:creationId xmlns:a16="http://schemas.microsoft.com/office/drawing/2014/main" id="{1ABFBA0B-B8F7-EE4E-80D5-BA14B27A5475}"/>
              </a:ext>
            </a:extLst>
          </p:cNvPr>
          <p:cNvSpPr/>
          <p:nvPr/>
        </p:nvSpPr>
        <p:spPr>
          <a:xfrm>
            <a:off x="3200821" y="3783315"/>
            <a:ext cx="1272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Fixed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thermal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imaging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camera + tablet </a:t>
            </a:r>
          </a:p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Wall/Pole mounting</a:t>
            </a:r>
            <a:endParaRPr lang="zh-CN" altLang="en-US" sz="800" dirty="0">
              <a:latin typeface="+mn-ea"/>
            </a:endParaRPr>
          </a:p>
        </p:txBody>
      </p:sp>
      <p:pic>
        <p:nvPicPr>
          <p:cNvPr id="74" name="图片 39">
            <a:extLst>
              <a:ext uri="{FF2B5EF4-FFF2-40B4-BE49-F238E27FC236}">
                <a16:creationId xmlns:a16="http://schemas.microsoft.com/office/drawing/2014/main" id="{7C193892-C2D5-40BA-A506-369B7D4ABF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2231414" y="3426835"/>
            <a:ext cx="481007" cy="328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D0D68-C1C8-4FC8-8F15-C56E3973C9C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79" y="3372181"/>
            <a:ext cx="561774" cy="561774"/>
          </a:xfrm>
          <a:prstGeom prst="rect">
            <a:avLst/>
          </a:prstGeom>
        </p:spPr>
      </p:pic>
      <p:sp>
        <p:nvSpPr>
          <p:cNvPr id="76" name="矩形 47">
            <a:extLst>
              <a:ext uri="{FF2B5EF4-FFF2-40B4-BE49-F238E27FC236}">
                <a16:creationId xmlns:a16="http://schemas.microsoft.com/office/drawing/2014/main" id="{B4D62EA2-DD11-4A9A-9E14-4E01894541F1}"/>
              </a:ext>
            </a:extLst>
          </p:cNvPr>
          <p:cNvSpPr/>
          <p:nvPr/>
        </p:nvSpPr>
        <p:spPr>
          <a:xfrm>
            <a:off x="1306250" y="3918744"/>
            <a:ext cx="1272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Mobile</a:t>
            </a:r>
            <a:r>
              <a:rPr lang="zh-CN" altLang="en-US" sz="80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tablet</a:t>
            </a:r>
          </a:p>
          <a:p>
            <a:r>
              <a:rPr lang="en-US" altLang="zh-CN" sz="800" dirty="0">
                <a:solidFill>
                  <a:srgbClr val="000000"/>
                </a:solidFill>
                <a:latin typeface="+mn-ea"/>
              </a:rPr>
              <a:t>Thermal scan</a:t>
            </a:r>
            <a:endParaRPr lang="zh-CN" altLang="en-US" sz="800" dirty="0">
              <a:latin typeface="+mn-ea"/>
            </a:endParaRPr>
          </a:p>
        </p:txBody>
      </p:sp>
      <p:cxnSp>
        <p:nvCxnSpPr>
          <p:cNvPr id="78" name="直接连接符 50">
            <a:extLst>
              <a:ext uri="{FF2B5EF4-FFF2-40B4-BE49-F238E27FC236}">
                <a16:creationId xmlns:a16="http://schemas.microsoft.com/office/drawing/2014/main" id="{D83F4944-5DC0-4FFB-B37D-797048A2F694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764966" y="3041425"/>
            <a:ext cx="13616" cy="33075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5D08AB2-A283-4EF8-B0C3-2467F3D7E42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9" y="3142875"/>
            <a:ext cx="321186" cy="69561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6FD18E3-1DEA-4305-BFE4-8D60148592FD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77" name="文本框 15">
            <a:extLst>
              <a:ext uri="{FF2B5EF4-FFF2-40B4-BE49-F238E27FC236}">
                <a16:creationId xmlns:a16="http://schemas.microsoft.com/office/drawing/2014/main" id="{D0DEFFBC-05A0-4945-B087-2B1C8CBF6F40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9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0" grpId="0"/>
      <p:bldP spid="54" grpId="0"/>
      <p:bldP spid="61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DF54-0624-A24C-82CA-D796E5CD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 of Thermal Imaging tablet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37769-B818-1B4D-834C-FBFEEEC1E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8" name="表格 14">
            <a:extLst>
              <a:ext uri="{FF2B5EF4-FFF2-40B4-BE49-F238E27FC236}">
                <a16:creationId xmlns:a16="http://schemas.microsoft.com/office/drawing/2014/main" id="{B5A61147-ED18-5048-89E9-9635BC2C565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3461211"/>
              </p:ext>
            </p:extLst>
          </p:nvPr>
        </p:nvGraphicFramePr>
        <p:xfrm>
          <a:off x="2091250" y="810637"/>
          <a:ext cx="3419486" cy="389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35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Product name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Thermal </a:t>
                      </a:r>
                      <a:r>
                        <a:rPr lang="en-US" altLang="zh-CN" sz="90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imaging tablet (VPAD L01T)</a:t>
                      </a:r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Face recognition</a:t>
                      </a:r>
                    </a:p>
                    <a:p>
                      <a:pPr marL="0" algn="ctr" defTabSz="685800" rtl="0" eaLnBrk="1" latinLnBrk="0" hangingPunct="1"/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wall mount, pole stand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）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specification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Main feature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imaging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Face recognition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HR Attendance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Install location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Entry of crew mess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Crew bar or medical </a:t>
                      </a: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centre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mode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Stand in front of the camera within 30cm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environment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indoor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installation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Wall mount, pole stand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imaging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measurement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forehead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temperature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16℃~40℃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distance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≤0.3m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accuracy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±0.3℃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NETD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0.1℃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9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Protocol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Stand-alone or network, wire or wireless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539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B34E07-A5A7-404E-9024-CCEC29CCBFEC}"/>
              </a:ext>
            </a:extLst>
          </p:cNvPr>
          <p:cNvSpPr txBox="1"/>
          <p:nvPr/>
        </p:nvSpPr>
        <p:spPr>
          <a:xfrm>
            <a:off x="5767014" y="1492968"/>
            <a:ext cx="304762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crew to measure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temperature twice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when they clock in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clock out</a:t>
            </a:r>
          </a:p>
          <a:p>
            <a:endParaRPr lang="en-SG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with the ship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system</a:t>
            </a:r>
          </a:p>
          <a:p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54429-97D4-4E6C-8520-14C1DC43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" y="1199621"/>
            <a:ext cx="1998303" cy="2588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ADD70-4F20-445A-887B-B8FF9AC0938A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B932C6CA-D98D-4845-A456-8F9932C93C5B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DF54-0624-A24C-82CA-D796E5CD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 of Thermal imaging 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37769-B818-1B4D-834C-FBFEEEC1E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8" name="表格 14">
            <a:extLst>
              <a:ext uri="{FF2B5EF4-FFF2-40B4-BE49-F238E27FC236}">
                <a16:creationId xmlns:a16="http://schemas.microsoft.com/office/drawing/2014/main" id="{B5A61147-ED18-5048-89E9-9635BC2C565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1236611"/>
              </p:ext>
            </p:extLst>
          </p:nvPr>
        </p:nvGraphicFramePr>
        <p:xfrm>
          <a:off x="2318183" y="810637"/>
          <a:ext cx="3419486" cy="380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35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Product name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Thermal imaging mobile</a:t>
                      </a:r>
                    </a:p>
                    <a:p>
                      <a:pPr marL="0" algn="ctr" defTabSz="685800" rtl="0" eaLnBrk="1" latinLnBrk="0" hangingPunct="1"/>
                      <a:r>
                        <a:rPr lang="en-SG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VPAD A01T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（</a:t>
                      </a:r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app + scanner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）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specification</a:t>
                      </a: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Main feature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imaging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Barcode scanner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QRcode</a:t>
                      </a: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scanner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NFC, IC chip reader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Install location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Mobile device 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anywhere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system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Android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environment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Indoor + outdoor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3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installation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handheld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imaging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measurement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Forehead temperature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temperature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℃~40℃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distance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≤0.</a:t>
                      </a:r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accuracy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±0.3℃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NETD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0.1℃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9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Protocol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3G / 4G / </a:t>
                      </a: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WiFi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539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B34E07-A5A7-404E-9024-CCEC29CCBFEC}"/>
              </a:ext>
            </a:extLst>
          </p:cNvPr>
          <p:cNvSpPr txBox="1"/>
          <p:nvPr/>
        </p:nvSpPr>
        <p:spPr>
          <a:xfrm>
            <a:off x="5767014" y="1336120"/>
            <a:ext cx="302364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SOP activated,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staff needs to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doublecheck the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passenger’s temperature</a:t>
            </a:r>
          </a:p>
          <a:p>
            <a:endParaRPr lang="en-SG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SG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guard check 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visitors’ temperature </a:t>
            </a:r>
          </a:p>
          <a:p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A7512-780C-44C6-9970-E1C156BAC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4" y="2658096"/>
            <a:ext cx="1783071" cy="178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2AF25-7918-48AE-928F-FE4A12F24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2" y="909290"/>
            <a:ext cx="1623978" cy="1623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8219C-2B4A-4BCC-AE8D-9E36088D3E81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D85AAA72-AA6F-704D-9DFC-33387F173542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0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5097-6BD6-C547-A518-79A23CD2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imaging camera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5313-7AC2-2045-8A10-700D38C87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9156C615-665E-874C-AA80-6DA12CAAC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208" y="1030715"/>
            <a:ext cx="1000125" cy="6637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5BA6ED-4083-344D-B2E4-B9541A531D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8458"/>
          <a:stretch>
            <a:fillRect/>
          </a:stretch>
        </p:blipFill>
        <p:spPr>
          <a:xfrm>
            <a:off x="7016709" y="1030715"/>
            <a:ext cx="1073371" cy="746449"/>
          </a:xfrm>
          <a:prstGeom prst="rect">
            <a:avLst/>
          </a:prstGeom>
        </p:spPr>
      </p:pic>
      <p:graphicFrame>
        <p:nvGraphicFramePr>
          <p:cNvPr id="10" name="表格 14">
            <a:extLst>
              <a:ext uri="{FF2B5EF4-FFF2-40B4-BE49-F238E27FC236}">
                <a16:creationId xmlns:a16="http://schemas.microsoft.com/office/drawing/2014/main" id="{3BCE8B5C-5E22-034F-9509-2AEEA7AFE69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1637" y="957001"/>
          <a:ext cx="3711417" cy="326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50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Thermal camera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(wall mount)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6">
                <a:tc rowSpan="9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resolution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+mn-ea"/>
                        </a:rPr>
                        <a:t>160 × 120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Focal length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customization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Field of view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+mn-ea"/>
                        </a:rPr>
                        <a:t>15.96°×12°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Optical resolution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+mn-ea"/>
                        </a:rPr>
                        <a:t>2688*1520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Focal length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Adjust by onsite condition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Picture in picture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Combine the details of thermal and optical picture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Video compression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H.265/H.264/MJPEG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Protocal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IPv4/IPv6, HTTP, HTTPS </a:t>
                      </a:r>
                      <a:r>
                        <a:rPr lang="en-US" altLang="zh-CN" sz="900" dirty="0" err="1">
                          <a:latin typeface="+mn-ea"/>
                        </a:rPr>
                        <a:t>etc</a:t>
                      </a:r>
                      <a:endParaRPr lang="zh-CN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Alarm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Input and output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表格 14">
            <a:extLst>
              <a:ext uri="{FF2B5EF4-FFF2-40B4-BE49-F238E27FC236}">
                <a16:creationId xmlns:a16="http://schemas.microsoft.com/office/drawing/2014/main" id="{D1134DFD-CB63-5E43-AB1A-2DC1907E0A2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764505" y="957000"/>
          <a:ext cx="3801982" cy="337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50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Thermal camera</a:t>
                      </a:r>
                    </a:p>
                    <a:p>
                      <a:pPr marL="0" algn="l" defTabSz="685800" rtl="0" eaLnBrk="1" latinLnBrk="0" hangingPunct="1"/>
                      <a:r>
                        <a:rPr lang="en-US" altLang="zh-CN" sz="9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      (ceiling mount)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6">
                <a:tc rowSpan="9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specification</a:t>
                      </a:r>
                    </a:p>
                  </a:txBody>
                  <a:tcPr vert="vert270"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resolution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/>
                        <a:t>160 × 120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Focal length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customization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Field of view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/>
                        <a:t>25°×18.7°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Optical resolution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+mn-ea"/>
                        </a:rPr>
                        <a:t>2688*1520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Focal length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Adjust by onsite condition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Picture in picture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+mn-ea"/>
                        </a:rPr>
                        <a:t>Combine the details of thermal and optical picture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Video compression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H.265/H.264/MJPEG</a:t>
                      </a:r>
                      <a:endParaRPr lang="zh-CN" altLang="en-US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Protocal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+mn-ea"/>
                        </a:rPr>
                        <a:t>IPv4/IPv6, HTTP, HTTPS </a:t>
                      </a:r>
                      <a:r>
                        <a:rPr lang="en-US" altLang="zh-CN" sz="900" dirty="0" err="1">
                          <a:latin typeface="+mn-ea"/>
                        </a:rPr>
                        <a:t>etc</a:t>
                      </a:r>
                      <a:endParaRPr lang="zh-CN" sz="900" dirty="0">
                        <a:latin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2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Alarm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Input and output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2CC0CD-9B90-49E0-876E-DE4B89308402}"/>
              </a:ext>
            </a:extLst>
          </p:cNvPr>
          <p:cNvSpPr txBox="1"/>
          <p:nvPr/>
        </p:nvSpPr>
        <p:spPr>
          <a:xfrm>
            <a:off x="723176" y="4460415"/>
            <a:ext cx="778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Deploy at cruise terminal, gangway entry, reception lobby,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8D35C-56F3-47FC-B68C-CF2C14DAFC1D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8C79A343-EE6E-C84F-ABC7-462761675AAA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2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DF54-0624-A24C-82CA-D796E5CD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check in system - kiosk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37769-B818-1B4D-834C-FBFEEEC1E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aphicFrame>
        <p:nvGraphicFramePr>
          <p:cNvPr id="8" name="表格 14">
            <a:extLst>
              <a:ext uri="{FF2B5EF4-FFF2-40B4-BE49-F238E27FC236}">
                <a16:creationId xmlns:a16="http://schemas.microsoft.com/office/drawing/2014/main" id="{B5A61147-ED18-5048-89E9-9635BC2C565D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3807272"/>
              </p:ext>
            </p:extLst>
          </p:nvPr>
        </p:nvGraphicFramePr>
        <p:xfrm>
          <a:off x="2050692" y="993863"/>
          <a:ext cx="3419486" cy="352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35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Product name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altLang="zh-CN" sz="900" dirty="0"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SG" altLang="zh-CN" sz="9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Self check in system - kiosk</a:t>
                      </a:r>
                      <a:endParaRPr lang="zh-CN" altLang="en-US" sz="9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specification</a:t>
                      </a: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System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Windows operating system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scanner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Barcode, </a:t>
                      </a:r>
                      <a:r>
                        <a:rPr lang="en-US" altLang="zh-CN" sz="900" b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Qrcode</a:t>
                      </a:r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Passport scanner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screen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buNone/>
                      </a:pPr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Touch screen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printer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printer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customization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yes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90">
                <a:tc rowSpan="5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en-US" altLang="zh-CN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Thermal imaging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measurement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forehead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temperature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</a:t>
                      </a:r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℃~</a:t>
                      </a:r>
                      <a:r>
                        <a:rPr lang="en-SG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distance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≤0.3m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accuracy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±0.3℃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NETD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0.1℃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9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Protocol 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IPv4 / IPv6 network, wire or wireless</a:t>
                      </a:r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zh-CN" altLang="en-US" sz="9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539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B34E07-A5A7-404E-9024-CCEC29CCBFEC}"/>
              </a:ext>
            </a:extLst>
          </p:cNvPr>
          <p:cNvSpPr txBox="1"/>
          <p:nvPr/>
        </p:nvSpPr>
        <p:spPr>
          <a:xfrm>
            <a:off x="5683347" y="1286491"/>
            <a:ext cx="32464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 at cruise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for the passenger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service of check-in</a:t>
            </a:r>
          </a:p>
          <a:p>
            <a:endParaRPr lang="en-SG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their passport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temperature</a:t>
            </a: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 the boarding pass</a:t>
            </a:r>
          </a:p>
          <a:p>
            <a:endParaRPr lang="en-SG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Customizable 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CF3BF-1434-4ED5-B3B3-C01AB3E04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0" y="868502"/>
            <a:ext cx="742453" cy="1579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E83E7C-8297-4596-89AB-BE67219E8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8" y="2788921"/>
            <a:ext cx="760085" cy="1761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F699D1-6D93-4CD6-B8F9-48F97E0472BE}"/>
              </a:ext>
            </a:extLst>
          </p:cNvPr>
          <p:cNvSpPr txBox="1"/>
          <p:nvPr/>
        </p:nvSpPr>
        <p:spPr>
          <a:xfrm>
            <a:off x="6005918" y="4948019"/>
            <a:ext cx="26933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800" dirty="0">
                <a:solidFill>
                  <a:schemeClr val="bg1"/>
                </a:solidFill>
              </a:rPr>
              <a:t>Copyright: VONE Technology, all rights reserved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CCE5079C-75A9-9F48-92BE-5918A9A54342}"/>
              </a:ext>
            </a:extLst>
          </p:cNvPr>
          <p:cNvSpPr txBox="1"/>
          <p:nvPr/>
        </p:nvSpPr>
        <p:spPr>
          <a:xfrm>
            <a:off x="3828521" y="4962719"/>
            <a:ext cx="3040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05/22/2020 v1.0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/>
      </p:transition>
    </mc:Choice>
    <mc:Fallback xmlns="">
      <p:transition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96408-e3f3-4b3a-af33-1081752ca5a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96408-e3f3-4b3a-af33-1081752ca5a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6e5e8e4-280d-4f56-9da1-45832fa98a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4a79a3b-5923-4c47-a5c1-4e0935cdfe6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496408-e3f3-4b3a-af33-1081752ca5a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6e5e8e4-280d-4f56-9da1-45832fa98a4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4a79a3b-5923-4c47-a5c1-4e0935cdfe69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角度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EEDFD31714D4FBBE2C1CE201045AB" ma:contentTypeVersion="12" ma:contentTypeDescription="Create a new document." ma:contentTypeScope="" ma:versionID="a1f7be68f5284eacc87da734bada9ea0">
  <xsd:schema xmlns:xsd="http://www.w3.org/2001/XMLSchema" xmlns:xs="http://www.w3.org/2001/XMLSchema" xmlns:p="http://schemas.microsoft.com/office/2006/metadata/properties" xmlns:ns3="c93fce7a-4bab-4b5d-94a7-b9dc01ba2c89" xmlns:ns4="0d0d2487-6b1d-48ec-a68a-0220951ab02c" targetNamespace="http://schemas.microsoft.com/office/2006/metadata/properties" ma:root="true" ma:fieldsID="b07790d9486baaa2f98790570be36cb5" ns3:_="" ns4:_="">
    <xsd:import namespace="c93fce7a-4bab-4b5d-94a7-b9dc01ba2c89"/>
    <xsd:import namespace="0d0d2487-6b1d-48ec-a68a-0220951ab0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fce7a-4bab-4b5d-94a7-b9dc01ba2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d2487-6b1d-48ec-a68a-0220951ab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E02830-3FAD-4DCF-BEC4-ACAE27D779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C4684-1425-44AE-ACCC-BF910D814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3fce7a-4bab-4b5d-94a7-b9dc01ba2c89"/>
    <ds:schemaRef ds:uri="0d0d2487-6b1d-48ec-a68a-0220951ab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F70255-B92E-44AE-BE2A-83C2248CE0A4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93fce7a-4bab-4b5d-94a7-b9dc01ba2c89"/>
    <ds:schemaRef ds:uri="0d0d2487-6b1d-48ec-a68a-0220951ab02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1378</Words>
  <Application>Microsoft Macintosh PowerPoint</Application>
  <PresentationFormat>On-screen Show (16:9)</PresentationFormat>
  <Paragraphs>424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Verdana</vt:lpstr>
      <vt:lpstr>Wingdings</vt:lpstr>
      <vt:lpstr>1_角度</vt:lpstr>
      <vt:lpstr>PowerPoint Presentation</vt:lpstr>
      <vt:lpstr>Outbreak of the coronavirus</vt:lpstr>
      <vt:lpstr>Passenger’s temperature measurement</vt:lpstr>
      <vt:lpstr>VONE TSS</vt:lpstr>
      <vt:lpstr>System structure (existing / new deploy)</vt:lpstr>
      <vt:lpstr>Technical details of Thermal Imaging tablet</vt:lpstr>
      <vt:lpstr>Technical details of Thermal imaging mobile</vt:lpstr>
      <vt:lpstr>Thermal imaging camera</vt:lpstr>
      <vt:lpstr>Self check in system - kiosk</vt:lpstr>
      <vt:lpstr>Thermal imaging camera</vt:lpstr>
      <vt:lpstr>Technical advantages</vt:lpstr>
      <vt:lpstr>Technical advantages</vt:lpstr>
      <vt:lpstr>System implementation - example</vt:lpstr>
      <vt:lpstr>PowerPoint Presentation</vt:lpstr>
      <vt:lpstr>Demo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MG</dc:creator>
  <cp:lastModifiedBy>Kristina Bock</cp:lastModifiedBy>
  <cp:revision>186</cp:revision>
  <dcterms:created xsi:type="dcterms:W3CDTF">2018-12-03T01:50:00Z</dcterms:created>
  <dcterms:modified xsi:type="dcterms:W3CDTF">2020-11-12T15:02:57Z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  <property fmtid="{D5CDD505-2E9C-101B-9397-08002B2CF9AE}" pid="3" name="ContentTypeId">
    <vt:lpwstr>0x01010090DEEDFD31714D4FBBE2C1CE201045AB</vt:lpwstr>
  </property>
</Properties>
</file>